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56"/>
  </p:notesMasterIdLst>
  <p:sldIdLst>
    <p:sldId id="306" r:id="rId2"/>
    <p:sldId id="353" r:id="rId3"/>
    <p:sldId id="304" r:id="rId4"/>
    <p:sldId id="316" r:id="rId5"/>
    <p:sldId id="287" r:id="rId6"/>
    <p:sldId id="258" r:id="rId7"/>
    <p:sldId id="291" r:id="rId8"/>
    <p:sldId id="276" r:id="rId9"/>
    <p:sldId id="317" r:id="rId10"/>
    <p:sldId id="277" r:id="rId11"/>
    <p:sldId id="280" r:id="rId12"/>
    <p:sldId id="279" r:id="rId13"/>
    <p:sldId id="278" r:id="rId14"/>
    <p:sldId id="295" r:id="rId15"/>
    <p:sldId id="297" r:id="rId16"/>
    <p:sldId id="296" r:id="rId17"/>
    <p:sldId id="261" r:id="rId18"/>
    <p:sldId id="259" r:id="rId19"/>
    <p:sldId id="282" r:id="rId20"/>
    <p:sldId id="305" r:id="rId21"/>
    <p:sldId id="321" r:id="rId22"/>
    <p:sldId id="322" r:id="rId23"/>
    <p:sldId id="323" r:id="rId24"/>
    <p:sldId id="311" r:id="rId25"/>
    <p:sldId id="312" r:id="rId26"/>
    <p:sldId id="351" r:id="rId27"/>
    <p:sldId id="326" r:id="rId28"/>
    <p:sldId id="354" r:id="rId29"/>
    <p:sldId id="352" r:id="rId30"/>
    <p:sldId id="340" r:id="rId31"/>
    <p:sldId id="347" r:id="rId32"/>
    <p:sldId id="345" r:id="rId33"/>
    <p:sldId id="346" r:id="rId34"/>
    <p:sldId id="328" r:id="rId35"/>
    <p:sldId id="329" r:id="rId36"/>
    <p:sldId id="330" r:id="rId37"/>
    <p:sldId id="331" r:id="rId38"/>
    <p:sldId id="332" r:id="rId39"/>
    <p:sldId id="333" r:id="rId40"/>
    <p:sldId id="334" r:id="rId41"/>
    <p:sldId id="335" r:id="rId42"/>
    <p:sldId id="299" r:id="rId43"/>
    <p:sldId id="300" r:id="rId44"/>
    <p:sldId id="350" r:id="rId45"/>
    <p:sldId id="302" r:id="rId46"/>
    <p:sldId id="320" r:id="rId47"/>
    <p:sldId id="349" r:id="rId48"/>
    <p:sldId id="303" r:id="rId49"/>
    <p:sldId id="348" r:id="rId50"/>
    <p:sldId id="325" r:id="rId51"/>
    <p:sldId id="318" r:id="rId52"/>
    <p:sldId id="319" r:id="rId53"/>
    <p:sldId id="343" r:id="rId54"/>
    <p:sldId id="344"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5" autoAdjust="0"/>
    <p:restoredTop sz="95220" autoAdjust="0"/>
  </p:normalViewPr>
  <p:slideViewPr>
    <p:cSldViewPr snapToGrid="0">
      <p:cViewPr varScale="1">
        <p:scale>
          <a:sx n="74" d="100"/>
          <a:sy n="74" d="100"/>
        </p:scale>
        <p:origin x="528"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0C655-28F1-4464-8C21-8BFE6FA4D513}" type="datetimeFigureOut">
              <a:rPr lang="en-CA" smtClean="0"/>
              <a:t>2017-05-02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E1626-5B52-42AB-AB99-1A779F51B949}" type="slidenum">
              <a:rPr lang="en-CA" smtClean="0"/>
              <a:t>‹#›</a:t>
            </a:fld>
            <a:endParaRPr lang="en-CA"/>
          </a:p>
        </p:txBody>
      </p:sp>
    </p:spTree>
    <p:extLst>
      <p:ext uri="{BB962C8B-B14F-4D97-AF65-F5344CB8AC3E}">
        <p14:creationId xmlns:p14="http://schemas.microsoft.com/office/powerpoint/2010/main" val="1182966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70E1626-5B52-42AB-AB99-1A779F51B949}" type="slidenum">
              <a:rPr lang="en-CA" smtClean="0"/>
              <a:t>5</a:t>
            </a:fld>
            <a:endParaRPr lang="en-CA"/>
          </a:p>
        </p:txBody>
      </p:sp>
    </p:spTree>
    <p:extLst>
      <p:ext uri="{BB962C8B-B14F-4D97-AF65-F5344CB8AC3E}">
        <p14:creationId xmlns:p14="http://schemas.microsoft.com/office/powerpoint/2010/main" val="42503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70E1626-5B52-42AB-AB99-1A779F51B949}" type="slidenum">
              <a:rPr lang="en-CA" smtClean="0"/>
              <a:t>29</a:t>
            </a:fld>
            <a:endParaRPr lang="en-CA"/>
          </a:p>
        </p:txBody>
      </p:sp>
    </p:spTree>
    <p:extLst>
      <p:ext uri="{BB962C8B-B14F-4D97-AF65-F5344CB8AC3E}">
        <p14:creationId xmlns:p14="http://schemas.microsoft.com/office/powerpoint/2010/main" val="4110954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cs typeface="Arial" panose="020B0604020202020204" pitchFamily="34" charset="0"/>
            </a:endParaRPr>
          </a:p>
        </p:txBody>
      </p:sp>
      <p:sp>
        <p:nvSpPr>
          <p:cNvPr id="44036" name="Date Placeholder 5"/>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a:latin typeface="Calibri" panose="020F0502020204030204" pitchFamily="34" charset="0"/>
            </a:endParaRPr>
          </a:p>
        </p:txBody>
      </p:sp>
      <p:sp>
        <p:nvSpPr>
          <p:cNvPr id="44037" name="Header Placeholder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rPr>
              <a:t>Stutters Disaster Kleenup                                                                                                                "Putting Treasures back where they Belong"</a:t>
            </a:r>
          </a:p>
        </p:txBody>
      </p:sp>
    </p:spTree>
    <p:extLst>
      <p:ext uri="{BB962C8B-B14F-4D97-AF65-F5344CB8AC3E}">
        <p14:creationId xmlns:p14="http://schemas.microsoft.com/office/powerpoint/2010/main" val="2808386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smtClean="0"/>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2512895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A3462A-2D5B-48AF-A3D4-EF8A90A50A80}" type="datetimeFigureOut">
              <a:rPr lang="en-US" smtClean="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975934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A3462A-2D5B-48AF-A3D4-EF8A90A50A80}" type="datetimeFigureOut">
              <a:rPr lang="en-US" smtClean="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3856376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A3462A-2D5B-48AF-A3D4-EF8A90A50A80}" type="datetimeFigureOut">
              <a:rPr lang="en-US" smtClean="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05524069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A3462A-2D5B-48AF-A3D4-EF8A90A50A80}" type="datetimeFigureOut">
              <a:rPr lang="en-US" smtClean="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5041263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4A3462A-2D5B-48AF-A3D4-EF8A90A50A80}" type="datetimeFigureOut">
              <a:rPr lang="en-US" smtClean="0"/>
              <a:t>5/2/2017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5521409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4A3462A-2D5B-48AF-A3D4-EF8A90A50A80}" type="datetimeFigureOut">
              <a:rPr lang="en-US" smtClean="0"/>
              <a:t>5/2/2017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441076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smtClean="0"/>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4997862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35D676B-6E73-4E3B-A9B3-4966DB9B52A5}" type="datetimeFigureOut">
              <a:rPr lang="en-US" smtClean="0"/>
              <a:t>5/2/2017</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198329924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smtClean="0"/>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6446909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6F927C-B73E-4F9D-ADFE-F6E23BD7CEE8}" type="datetimeFigureOut">
              <a:rPr lang="en-US" smtClean="0"/>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0945091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smtClean="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7574386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smtClean="0"/>
              <a:t>5/2/2017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4728653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smtClean="0"/>
              <a:t>5/2/2017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15042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86996D1-8909-469F-911A-4C12C68BF5D9}" type="datetimeFigureOut">
              <a:rPr lang="en-US" smtClean="0"/>
              <a:t>5/2/2017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6719271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6A73BC-5D11-4675-B334-102E1E8C9B50}" type="datetimeFigureOut">
              <a:rPr lang="en-US" smtClean="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8147941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B8E45F-652B-4E89-8925-000B0AB8FD98}" type="datetimeFigureOut">
              <a:rPr lang="en-US" smtClean="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3772584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4A3462A-2D5B-48AF-A3D4-EF8A90A50A80}" type="datetimeFigureOut">
              <a:rPr lang="en-US" smtClean="0"/>
              <a:t>5/2/2017</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2802006"/>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transition spd="slow">
    <p:fade/>
  </p:transition>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JP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676" y="3192920"/>
            <a:ext cx="9618132" cy="854049"/>
          </a:xfrm>
        </p:spPr>
        <p:txBody>
          <a:bodyPr/>
          <a:lstStyle/>
          <a:p>
            <a:r>
              <a:rPr lang="en-CA" sz="4800" dirty="0"/>
              <a:t>Confronting the “Boogie Man”</a:t>
            </a:r>
            <a:br>
              <a:rPr lang="en-CA" sz="4800" dirty="0"/>
            </a:br>
            <a:r>
              <a:rPr lang="en-CA" sz="4800" dirty="0"/>
              <a:t>…</a:t>
            </a:r>
            <a:r>
              <a:rPr lang="en-CA" sz="3200" dirty="0"/>
              <a:t>The “Need to Knows” of Mold and Asbestos</a:t>
            </a:r>
            <a:endParaRPr lang="en-CA" sz="4800" dirty="0"/>
          </a:p>
        </p:txBody>
      </p:sp>
      <p:sp>
        <p:nvSpPr>
          <p:cNvPr id="3" name="Subtitle 2"/>
          <p:cNvSpPr>
            <a:spLocks noGrp="1"/>
          </p:cNvSpPr>
          <p:nvPr>
            <p:ph type="subTitle" idx="1"/>
          </p:nvPr>
        </p:nvSpPr>
        <p:spPr/>
        <p:txBody>
          <a:bodyPr/>
          <a:lstStyle/>
          <a:p>
            <a:r>
              <a:rPr lang="en-CA" dirty="0" err="1"/>
              <a:t>NorHaz</a:t>
            </a:r>
            <a:r>
              <a:rPr lang="en-CA" dirty="0"/>
              <a:t> - Your partner in the safe removal of ASBESTOS, LEAD and MOLD</a:t>
            </a:r>
          </a:p>
          <a:p>
            <a:endParaRPr lang="en-CA" dirty="0"/>
          </a:p>
        </p:txBody>
      </p:sp>
      <p:pic>
        <p:nvPicPr>
          <p:cNvPr id="4" name="Picture 3"/>
          <p:cNvPicPr>
            <a:picLocks noChangeAspect="1"/>
          </p:cNvPicPr>
          <p:nvPr/>
        </p:nvPicPr>
        <p:blipFill rotWithShape="1">
          <a:blip r:embed="rId2"/>
          <a:srcRect l="2806" t="5716" r="2778" b="30072"/>
          <a:stretch/>
        </p:blipFill>
        <p:spPr>
          <a:xfrm>
            <a:off x="9963150" y="5774007"/>
            <a:ext cx="1733550" cy="679450"/>
          </a:xfrm>
          <a:prstGeom prst="rect">
            <a:avLst/>
          </a:prstGeom>
        </p:spPr>
      </p:pic>
      <p:sp>
        <p:nvSpPr>
          <p:cNvPr id="5" name="AutoShape 2" descr="Image result for valley first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p:cNvPicPr>
            <a:picLocks noChangeAspect="1"/>
          </p:cNvPicPr>
          <p:nvPr/>
        </p:nvPicPr>
        <p:blipFill>
          <a:blip r:embed="rId3"/>
          <a:stretch>
            <a:fillRect/>
          </a:stretch>
        </p:blipFill>
        <p:spPr>
          <a:xfrm>
            <a:off x="680322" y="5511726"/>
            <a:ext cx="1201119" cy="1201119"/>
          </a:xfrm>
          <a:prstGeom prst="rect">
            <a:avLst/>
          </a:prstGeom>
        </p:spPr>
      </p:pic>
      <p:sp>
        <p:nvSpPr>
          <p:cNvPr id="9" name="TextBox 8"/>
          <p:cNvSpPr txBox="1"/>
          <p:nvPr/>
        </p:nvSpPr>
        <p:spPr>
          <a:xfrm>
            <a:off x="11498873" y="3358334"/>
            <a:ext cx="395653" cy="523220"/>
          </a:xfrm>
          <a:prstGeom prst="rect">
            <a:avLst/>
          </a:prstGeom>
          <a:noFill/>
        </p:spPr>
        <p:txBody>
          <a:bodyPr wrap="square" rtlCol="0">
            <a:spAutoFit/>
          </a:bodyPr>
          <a:lstStyle/>
          <a:p>
            <a:r>
              <a:rPr lang="en-CA" sz="2800" dirty="0">
                <a:latin typeface="French Script MT" panose="03020402040607040605" pitchFamily="66" charset="0"/>
              </a:rPr>
              <a:t>S</a:t>
            </a:r>
          </a:p>
        </p:txBody>
      </p:sp>
    </p:spTree>
    <p:extLst>
      <p:ext uri="{BB962C8B-B14F-4D97-AF65-F5344CB8AC3E}">
        <p14:creationId xmlns:p14="http://schemas.microsoft.com/office/powerpoint/2010/main" val="313766396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Vermiculite in attic</a:t>
            </a:r>
          </a:p>
        </p:txBody>
      </p:sp>
      <p:sp>
        <p:nvSpPr>
          <p:cNvPr id="3" name="TextBox 2"/>
          <p:cNvSpPr txBox="1"/>
          <p:nvPr/>
        </p:nvSpPr>
        <p:spPr>
          <a:xfrm>
            <a:off x="8686800" y="3150704"/>
            <a:ext cx="3063240" cy="1569660"/>
          </a:xfrm>
          <a:prstGeom prst="rect">
            <a:avLst/>
          </a:prstGeom>
          <a:noFill/>
        </p:spPr>
        <p:txBody>
          <a:bodyPr wrap="square" rtlCol="0">
            <a:spAutoFit/>
          </a:bodyPr>
          <a:lstStyle/>
          <a:p>
            <a:pPr algn="ctr"/>
            <a:r>
              <a:rPr lang="en-CA" sz="2800" b="1" dirty="0">
                <a:latin typeface="+mj-lt"/>
              </a:rPr>
              <a:t>Two Kinds Of Vermiculite</a:t>
            </a:r>
          </a:p>
          <a:p>
            <a:pPr marL="342900" indent="-342900">
              <a:buAutoNum type="arabicPeriod"/>
            </a:pPr>
            <a:r>
              <a:rPr lang="en-CA" sz="2000" dirty="0">
                <a:latin typeface="+mj-lt"/>
              </a:rPr>
              <a:t>South African</a:t>
            </a:r>
          </a:p>
          <a:p>
            <a:pPr marL="342900" indent="-342900">
              <a:buAutoNum type="arabicPeriod"/>
            </a:pPr>
            <a:r>
              <a:rPr lang="en-CA" sz="2000" dirty="0">
                <a:latin typeface="+mj-lt"/>
              </a:rPr>
              <a:t>Libby / Asbestos</a:t>
            </a:r>
          </a:p>
        </p:txBody>
      </p:sp>
      <p:pic>
        <p:nvPicPr>
          <p:cNvPr id="7" name="Picture 6"/>
          <p:cNvPicPr>
            <a:picLocks noChangeAspect="1"/>
          </p:cNvPicPr>
          <p:nvPr/>
        </p:nvPicPr>
        <p:blipFill rotWithShape="1">
          <a:blip r:embed="rId2"/>
          <a:srcRect l="2806" t="5716" r="2778" b="30072"/>
          <a:stretch/>
        </p:blipFill>
        <p:spPr>
          <a:xfrm>
            <a:off x="9963150" y="5645150"/>
            <a:ext cx="1733550" cy="679450"/>
          </a:xfrm>
          <a:prstGeom prst="rect">
            <a:avLst/>
          </a:prstGeom>
        </p:spPr>
      </p:pic>
      <p:pic>
        <p:nvPicPr>
          <p:cNvPr id="10" name="Picture Placeholder 9"/>
          <p:cNvPicPr>
            <a:picLocks noGrp="1" noChangeAspect="1"/>
          </p:cNvPicPr>
          <p:nvPr>
            <p:ph type="pic" idx="1"/>
          </p:nvPr>
        </p:nvPicPr>
        <p:blipFill>
          <a:blip r:embed="rId3"/>
          <a:srcRect t="5783" b="5783"/>
          <a:stretch>
            <a:fillRect/>
          </a:stretch>
        </p:blipFill>
        <p:spPr>
          <a:xfrm>
            <a:off x="285044" y="2135878"/>
            <a:ext cx="6793089" cy="4506290"/>
          </a:xfrm>
        </p:spPr>
      </p:pic>
    </p:spTree>
    <p:extLst>
      <p:ext uri="{BB962C8B-B14F-4D97-AF65-F5344CB8AC3E}">
        <p14:creationId xmlns:p14="http://schemas.microsoft.com/office/powerpoint/2010/main" val="433009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Vermiculite in floors</a:t>
            </a:r>
          </a:p>
        </p:txBody>
      </p:sp>
      <p:pic>
        <p:nvPicPr>
          <p:cNvPr id="5" name="Picture Placeholder 4"/>
          <p:cNvPicPr>
            <a:picLocks noGrp="1" noChangeAspect="1"/>
          </p:cNvPicPr>
          <p:nvPr>
            <p:ph type="pic" idx="1"/>
          </p:nvPr>
        </p:nvPicPr>
        <p:blipFill>
          <a:blip r:embed="rId2"/>
          <a:srcRect t="5783" b="5783"/>
          <a:stretch>
            <a:fillRect/>
          </a:stretch>
        </p:blipFill>
        <p:spPr>
          <a:xfrm>
            <a:off x="262467" y="2101401"/>
            <a:ext cx="6379103" cy="4231666"/>
          </a:xfrm>
          <a:prstGeom prst="rect">
            <a:avLst/>
          </a:prstGeom>
        </p:spPr>
      </p:pic>
      <p:pic>
        <p:nvPicPr>
          <p:cNvPr id="6" name="Content Placeholder 10"/>
          <p:cNvPicPr>
            <a:picLocks noGrp="1" noChangeAspect="1"/>
          </p:cNvPicPr>
          <p:nvPr>
            <p:ph idx="4294967295"/>
          </p:nvPr>
        </p:nvPicPr>
        <p:blipFill>
          <a:blip r:embed="rId3"/>
          <a:stretch>
            <a:fillRect/>
          </a:stretch>
        </p:blipFill>
        <p:spPr>
          <a:xfrm>
            <a:off x="6792155" y="2215445"/>
            <a:ext cx="3502025" cy="2627313"/>
          </a:xfrm>
        </p:spPr>
      </p:pic>
      <p:pic>
        <p:nvPicPr>
          <p:cNvPr id="8" name="Picture 7"/>
          <p:cNvPicPr>
            <a:picLocks noChangeAspect="1"/>
          </p:cNvPicPr>
          <p:nvPr/>
        </p:nvPicPr>
        <p:blipFill rotWithShape="1">
          <a:blip r:embed="rId4"/>
          <a:srcRect l="2806" t="5716" r="2778" b="30072"/>
          <a:stretch/>
        </p:blipFill>
        <p:spPr>
          <a:xfrm>
            <a:off x="9963150" y="5645150"/>
            <a:ext cx="1733550" cy="679450"/>
          </a:xfrm>
          <a:prstGeom prst="rect">
            <a:avLst/>
          </a:prstGeom>
        </p:spPr>
      </p:pic>
      <p:pic>
        <p:nvPicPr>
          <p:cNvPr id="9" name="Picture 8"/>
          <p:cNvPicPr>
            <a:picLocks noChangeAspect="1"/>
          </p:cNvPicPr>
          <p:nvPr/>
        </p:nvPicPr>
        <p:blipFill>
          <a:blip r:embed="rId5"/>
          <a:stretch>
            <a:fillRect/>
          </a:stretch>
        </p:blipFill>
        <p:spPr>
          <a:xfrm>
            <a:off x="10229365" y="4109902"/>
            <a:ext cx="1201119" cy="1201119"/>
          </a:xfrm>
          <a:prstGeom prst="rect">
            <a:avLst/>
          </a:prstGeom>
        </p:spPr>
      </p:pic>
    </p:spTree>
    <p:extLst>
      <p:ext uri="{BB962C8B-B14F-4D97-AF65-F5344CB8AC3E}">
        <p14:creationId xmlns:p14="http://schemas.microsoft.com/office/powerpoint/2010/main" val="2332231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Vinyl Sheet Flooring</a:t>
            </a:r>
          </a:p>
        </p:txBody>
      </p:sp>
      <p:pic>
        <p:nvPicPr>
          <p:cNvPr id="5" name="Content Placeholder 5"/>
          <p:cNvPicPr>
            <a:picLocks noGrp="1" noChangeAspect="1"/>
          </p:cNvPicPr>
          <p:nvPr>
            <p:ph type="pic" idx="1"/>
          </p:nvPr>
        </p:nvPicPr>
        <p:blipFill>
          <a:blip r:embed="rId2"/>
          <a:srcRect t="5783" b="5783"/>
          <a:stretch>
            <a:fillRect/>
          </a:stretch>
        </p:blipFill>
        <p:spPr>
          <a:xfrm>
            <a:off x="228599" y="2133674"/>
            <a:ext cx="6806946" cy="4515482"/>
          </a:xfrm>
        </p:spPr>
      </p:pic>
      <p:pic>
        <p:nvPicPr>
          <p:cNvPr id="6" name="Picture 5"/>
          <p:cNvPicPr>
            <a:picLocks noChangeAspect="1"/>
          </p:cNvPicPr>
          <p:nvPr/>
        </p:nvPicPr>
        <p:blipFill rotWithShape="1">
          <a:blip r:embed="rId3"/>
          <a:srcRect l="2806" t="5716" r="2778" b="30072"/>
          <a:stretch/>
        </p:blipFill>
        <p:spPr>
          <a:xfrm>
            <a:off x="9963150" y="5645150"/>
            <a:ext cx="1733550" cy="679450"/>
          </a:xfrm>
          <a:prstGeom prst="rect">
            <a:avLst/>
          </a:prstGeom>
        </p:spPr>
      </p:pic>
      <p:pic>
        <p:nvPicPr>
          <p:cNvPr id="9" name="Picture 8"/>
          <p:cNvPicPr>
            <a:picLocks noChangeAspect="1"/>
          </p:cNvPicPr>
          <p:nvPr/>
        </p:nvPicPr>
        <p:blipFill>
          <a:blip r:embed="rId4"/>
          <a:stretch>
            <a:fillRect/>
          </a:stretch>
        </p:blipFill>
        <p:spPr>
          <a:xfrm>
            <a:off x="10229365" y="4109902"/>
            <a:ext cx="1201119" cy="1201119"/>
          </a:xfrm>
          <a:prstGeom prst="rect">
            <a:avLst/>
          </a:prstGeom>
        </p:spPr>
      </p:pic>
    </p:spTree>
    <p:extLst>
      <p:ext uri="{BB962C8B-B14F-4D97-AF65-F5344CB8AC3E}">
        <p14:creationId xmlns:p14="http://schemas.microsoft.com/office/powerpoint/2010/main" val="3048154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Stucco</a:t>
            </a:r>
          </a:p>
        </p:txBody>
      </p:sp>
      <p:pic>
        <p:nvPicPr>
          <p:cNvPr id="5" name="Content Placeholder 5"/>
          <p:cNvPicPr>
            <a:picLocks noGrp="1" noChangeAspect="1"/>
          </p:cNvPicPr>
          <p:nvPr>
            <p:ph type="pic" idx="1"/>
          </p:nvPr>
        </p:nvPicPr>
        <p:blipFill>
          <a:blip r:embed="rId2"/>
          <a:srcRect t="5783" b="5783"/>
          <a:stretch>
            <a:fillRect/>
          </a:stretch>
        </p:blipFill>
        <p:spPr>
          <a:xfrm>
            <a:off x="5026378" y="2099806"/>
            <a:ext cx="7007242" cy="4648351"/>
          </a:xfrm>
        </p:spPr>
      </p:pic>
      <p:pic>
        <p:nvPicPr>
          <p:cNvPr id="8" name="Picture 7"/>
          <p:cNvPicPr>
            <a:picLocks noChangeAspect="1"/>
          </p:cNvPicPr>
          <p:nvPr/>
        </p:nvPicPr>
        <p:blipFill rotWithShape="1">
          <a:blip r:embed="rId3"/>
          <a:srcRect l="2806" t="5716" r="2778" b="30072"/>
          <a:stretch/>
        </p:blipFill>
        <p:spPr>
          <a:xfrm>
            <a:off x="680323" y="5453239"/>
            <a:ext cx="1733550" cy="679450"/>
          </a:xfrm>
          <a:prstGeom prst="rect">
            <a:avLst/>
          </a:prstGeom>
        </p:spPr>
      </p:pic>
      <p:pic>
        <p:nvPicPr>
          <p:cNvPr id="9" name="Picture 8"/>
          <p:cNvPicPr>
            <a:picLocks noChangeAspect="1"/>
          </p:cNvPicPr>
          <p:nvPr/>
        </p:nvPicPr>
        <p:blipFill>
          <a:blip r:embed="rId4"/>
          <a:stretch>
            <a:fillRect/>
          </a:stretch>
        </p:blipFill>
        <p:spPr>
          <a:xfrm>
            <a:off x="946538" y="3917991"/>
            <a:ext cx="1201119" cy="1201119"/>
          </a:xfrm>
          <a:prstGeom prst="rect">
            <a:avLst/>
          </a:prstGeom>
        </p:spPr>
      </p:pic>
    </p:spTree>
    <p:extLst>
      <p:ext uri="{BB962C8B-B14F-4D97-AF65-F5344CB8AC3E}">
        <p14:creationId xmlns:p14="http://schemas.microsoft.com/office/powerpoint/2010/main" val="1535404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Tape Joint Compound</a:t>
            </a:r>
          </a:p>
        </p:txBody>
      </p:sp>
      <p:pic>
        <p:nvPicPr>
          <p:cNvPr id="1026" name="Picture 2" descr="http://www.certainteed.com/images/products/lowRes/CTG_M2Tech%20install.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317" r="6317"/>
          <a:stretch>
            <a:fillRect/>
          </a:stretch>
        </p:blipFill>
        <p:spPr bwMode="auto">
          <a:xfrm>
            <a:off x="160866" y="2074522"/>
            <a:ext cx="6994305" cy="4639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l="2806" t="5716" r="2778" b="30072"/>
          <a:stretch/>
        </p:blipFill>
        <p:spPr>
          <a:xfrm>
            <a:off x="9963150" y="5645150"/>
            <a:ext cx="1733550" cy="679450"/>
          </a:xfrm>
          <a:prstGeom prst="rect">
            <a:avLst/>
          </a:prstGeom>
        </p:spPr>
      </p:pic>
      <p:pic>
        <p:nvPicPr>
          <p:cNvPr id="9" name="Picture 8"/>
          <p:cNvPicPr>
            <a:picLocks noChangeAspect="1"/>
          </p:cNvPicPr>
          <p:nvPr/>
        </p:nvPicPr>
        <p:blipFill>
          <a:blip r:embed="rId4"/>
          <a:stretch>
            <a:fillRect/>
          </a:stretch>
        </p:blipFill>
        <p:spPr>
          <a:xfrm>
            <a:off x="10229365" y="4109902"/>
            <a:ext cx="1201119" cy="1201119"/>
          </a:xfrm>
          <a:prstGeom prst="rect">
            <a:avLst/>
          </a:prstGeom>
        </p:spPr>
      </p:pic>
      <p:sp>
        <p:nvSpPr>
          <p:cNvPr id="6" name="TextBox 5"/>
          <p:cNvSpPr txBox="1"/>
          <p:nvPr/>
        </p:nvSpPr>
        <p:spPr>
          <a:xfrm>
            <a:off x="11447584" y="1134208"/>
            <a:ext cx="395653" cy="523220"/>
          </a:xfrm>
          <a:prstGeom prst="rect">
            <a:avLst/>
          </a:prstGeom>
          <a:noFill/>
        </p:spPr>
        <p:txBody>
          <a:bodyPr wrap="square" rtlCol="0">
            <a:spAutoFit/>
          </a:bodyPr>
          <a:lstStyle/>
          <a:p>
            <a:r>
              <a:rPr lang="en-CA" sz="2800" dirty="0">
                <a:latin typeface="French Script MT" panose="03020402040607040605" pitchFamily="66" charset="0"/>
              </a:rPr>
              <a:t>S</a:t>
            </a:r>
          </a:p>
        </p:txBody>
      </p:sp>
    </p:spTree>
    <p:extLst>
      <p:ext uri="{BB962C8B-B14F-4D97-AF65-F5344CB8AC3E}">
        <p14:creationId xmlns:p14="http://schemas.microsoft.com/office/powerpoint/2010/main" val="2766199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753228"/>
            <a:ext cx="10193867" cy="1080938"/>
          </a:xfrm>
        </p:spPr>
        <p:txBody>
          <a:bodyPr/>
          <a:lstStyle/>
          <a:p>
            <a:r>
              <a:rPr lang="en-CA" dirty="0"/>
              <a:t>Vinyl Floor Tile, Mastic &amp; Leveling Compound</a:t>
            </a:r>
          </a:p>
        </p:txBody>
      </p:sp>
      <p:pic>
        <p:nvPicPr>
          <p:cNvPr id="2050" name="Picture 2" descr="https://www.floorstoyourhome.com/blog/wp-content/uploads/2013/01/Asbestos-Floor-Tile-Mastic-Issues-image-by-asbestorama.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8348" r="8348"/>
          <a:stretch>
            <a:fillRect/>
          </a:stretch>
        </p:blipFill>
        <p:spPr bwMode="auto">
          <a:xfrm>
            <a:off x="5012267" y="2122311"/>
            <a:ext cx="6959691" cy="46168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l="2806" t="5716" r="2778" b="30072"/>
          <a:stretch/>
        </p:blipFill>
        <p:spPr>
          <a:xfrm>
            <a:off x="773994" y="5656439"/>
            <a:ext cx="1733550" cy="679450"/>
          </a:xfrm>
          <a:prstGeom prst="rect">
            <a:avLst/>
          </a:prstGeom>
        </p:spPr>
      </p:pic>
      <p:pic>
        <p:nvPicPr>
          <p:cNvPr id="9" name="Picture 8"/>
          <p:cNvPicPr>
            <a:picLocks noChangeAspect="1"/>
          </p:cNvPicPr>
          <p:nvPr/>
        </p:nvPicPr>
        <p:blipFill>
          <a:blip r:embed="rId4"/>
          <a:stretch>
            <a:fillRect/>
          </a:stretch>
        </p:blipFill>
        <p:spPr>
          <a:xfrm>
            <a:off x="1040209" y="4121191"/>
            <a:ext cx="1201119" cy="1201119"/>
          </a:xfrm>
          <a:prstGeom prst="rect">
            <a:avLst/>
          </a:prstGeom>
        </p:spPr>
      </p:pic>
    </p:spTree>
    <p:extLst>
      <p:ext uri="{BB962C8B-B14F-4D97-AF65-F5344CB8AC3E}">
        <p14:creationId xmlns:p14="http://schemas.microsoft.com/office/powerpoint/2010/main" val="1994369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Stipple Texture Ceiling</a:t>
            </a:r>
          </a:p>
        </p:txBody>
      </p:sp>
      <p:pic>
        <p:nvPicPr>
          <p:cNvPr id="3074" name="Picture 2" descr="http://1.bp.blogspot.com/_DGpccbY6oOg/S9yd_NpmIBI/AAAAAAAAAbo/X81IplR11qQ/s1600/IMG_8266.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5783" b="5783"/>
          <a:stretch>
            <a:fillRect/>
          </a:stretch>
        </p:blipFill>
        <p:spPr bwMode="auto">
          <a:xfrm>
            <a:off x="149577" y="2054652"/>
            <a:ext cx="6823963" cy="45267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l="2806" t="5716" r="2778" b="30072"/>
          <a:stretch/>
        </p:blipFill>
        <p:spPr>
          <a:xfrm>
            <a:off x="9963150" y="5645150"/>
            <a:ext cx="1733550" cy="679450"/>
          </a:xfrm>
          <a:prstGeom prst="rect">
            <a:avLst/>
          </a:prstGeom>
        </p:spPr>
      </p:pic>
      <p:pic>
        <p:nvPicPr>
          <p:cNvPr id="9" name="Picture 8"/>
          <p:cNvPicPr>
            <a:picLocks noChangeAspect="1"/>
          </p:cNvPicPr>
          <p:nvPr/>
        </p:nvPicPr>
        <p:blipFill>
          <a:blip r:embed="rId4"/>
          <a:stretch>
            <a:fillRect/>
          </a:stretch>
        </p:blipFill>
        <p:spPr>
          <a:xfrm>
            <a:off x="10229365" y="4109902"/>
            <a:ext cx="1201119" cy="1201119"/>
          </a:xfrm>
          <a:prstGeom prst="rect">
            <a:avLst/>
          </a:prstGeom>
        </p:spPr>
      </p:pic>
    </p:spTree>
    <p:extLst>
      <p:ext uri="{BB962C8B-B14F-4D97-AF65-F5344CB8AC3E}">
        <p14:creationId xmlns:p14="http://schemas.microsoft.com/office/powerpoint/2010/main" val="856348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Duct Wrap</a:t>
            </a:r>
          </a:p>
        </p:txBody>
      </p:sp>
      <p:pic>
        <p:nvPicPr>
          <p:cNvPr id="5" name="Picture 2" descr="C:\Users\dougb\Desktop\File Photos\1312R009  KRYSA\South Room - Duct (1).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5783" b="5783"/>
          <a:stretch>
            <a:fillRect/>
          </a:stretch>
        </p:blipFill>
        <p:spPr bwMode="auto">
          <a:xfrm>
            <a:off x="228600" y="2156251"/>
            <a:ext cx="6781800" cy="449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srcRect l="2806" t="5716" r="2778" b="30072"/>
          <a:stretch/>
        </p:blipFill>
        <p:spPr>
          <a:xfrm>
            <a:off x="9963150" y="5645150"/>
            <a:ext cx="1733550" cy="679450"/>
          </a:xfrm>
          <a:prstGeom prst="rect">
            <a:avLst/>
          </a:prstGeom>
        </p:spPr>
      </p:pic>
      <p:pic>
        <p:nvPicPr>
          <p:cNvPr id="9" name="Picture 8"/>
          <p:cNvPicPr>
            <a:picLocks noChangeAspect="1"/>
          </p:cNvPicPr>
          <p:nvPr/>
        </p:nvPicPr>
        <p:blipFill>
          <a:blip r:embed="rId4"/>
          <a:stretch>
            <a:fillRect/>
          </a:stretch>
        </p:blipFill>
        <p:spPr>
          <a:xfrm>
            <a:off x="10229365" y="4109902"/>
            <a:ext cx="1201119" cy="1201119"/>
          </a:xfrm>
          <a:prstGeom prst="rect">
            <a:avLst/>
          </a:prstGeom>
        </p:spPr>
      </p:pic>
    </p:spTree>
    <p:extLst>
      <p:ext uri="{BB962C8B-B14F-4D97-AF65-F5344CB8AC3E}">
        <p14:creationId xmlns:p14="http://schemas.microsoft.com/office/powerpoint/2010/main" val="1677205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effectLst>
                  <a:outerShdw blurRad="38100" dist="38100" dir="2700000" algn="tl">
                    <a:srgbClr val="000000">
                      <a:alpha val="43137"/>
                    </a:srgbClr>
                  </a:outerShdw>
                </a:effectLst>
              </a:rPr>
              <a:t>WorkSafe</a:t>
            </a:r>
            <a:r>
              <a:rPr lang="en-CA" dirty="0">
                <a:effectLst>
                  <a:outerShdw blurRad="38100" dist="38100" dir="2700000" algn="tl">
                    <a:srgbClr val="000000">
                      <a:alpha val="43137"/>
                    </a:srgbClr>
                  </a:outerShdw>
                </a:effectLst>
              </a:rPr>
              <a:t> BC Regulations Section 20.112</a:t>
            </a:r>
            <a:endParaRPr lang="en-CA" dirty="0"/>
          </a:p>
        </p:txBody>
      </p:sp>
      <p:pic>
        <p:nvPicPr>
          <p:cNvPr id="4" name="Picture 2" descr="https://storage.googleapis.com/idx-acnt-gs.ihouseprd.com/AR662527/site/banner_image_original_14261127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803" y="122865"/>
            <a:ext cx="5651708" cy="2543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2806" t="5716" r="2778" b="30072"/>
          <a:stretch/>
        </p:blipFill>
        <p:spPr>
          <a:xfrm>
            <a:off x="9963150" y="5645150"/>
            <a:ext cx="1733550" cy="679450"/>
          </a:xfrm>
          <a:prstGeom prst="rect">
            <a:avLst/>
          </a:prstGeom>
        </p:spPr>
      </p:pic>
      <p:pic>
        <p:nvPicPr>
          <p:cNvPr id="7" name="Picture 6"/>
          <p:cNvPicPr>
            <a:picLocks noChangeAspect="1"/>
          </p:cNvPicPr>
          <p:nvPr/>
        </p:nvPicPr>
        <p:blipFill>
          <a:blip r:embed="rId4"/>
          <a:stretch>
            <a:fillRect/>
          </a:stretch>
        </p:blipFill>
        <p:spPr>
          <a:xfrm>
            <a:off x="1058559" y="5384315"/>
            <a:ext cx="1201119" cy="1201119"/>
          </a:xfrm>
          <a:prstGeom prst="rect">
            <a:avLst/>
          </a:prstGeom>
        </p:spPr>
      </p:pic>
    </p:spTree>
    <p:extLst>
      <p:ext uri="{BB962C8B-B14F-4D97-AF65-F5344CB8AC3E}">
        <p14:creationId xmlns:p14="http://schemas.microsoft.com/office/powerpoint/2010/main" val="402626087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4677"/>
            <a:ext cx="10938934" cy="1737360"/>
          </a:xfrm>
        </p:spPr>
        <p:txBody>
          <a:bodyPr>
            <a:normAutofit/>
          </a:bodyPr>
          <a:lstStyle/>
          <a:p>
            <a:r>
              <a:rPr lang="en-CA" sz="3200" dirty="0">
                <a:effectLst>
                  <a:outerShdw blurRad="38100" dist="38100" dir="2700000" algn="tl">
                    <a:srgbClr val="000000">
                      <a:alpha val="43137"/>
                    </a:srgbClr>
                  </a:outerShdw>
                </a:effectLst>
              </a:rPr>
              <a:t>What does </a:t>
            </a:r>
            <a:r>
              <a:rPr lang="en-CA" sz="3200" dirty="0" err="1">
                <a:effectLst>
                  <a:outerShdw blurRad="38100" dist="38100" dir="2700000" algn="tl">
                    <a:srgbClr val="000000">
                      <a:alpha val="43137"/>
                    </a:srgbClr>
                  </a:outerShdw>
                </a:effectLst>
              </a:rPr>
              <a:t>WorkSafe</a:t>
            </a:r>
            <a:r>
              <a:rPr lang="en-CA" sz="3200" dirty="0">
                <a:effectLst>
                  <a:outerShdw blurRad="38100" dist="38100" dir="2700000" algn="tl">
                    <a:srgbClr val="000000">
                      <a:alpha val="43137"/>
                    </a:srgbClr>
                  </a:outerShdw>
                </a:effectLst>
              </a:rPr>
              <a:t> BC Regulations Section 20.112 say?</a:t>
            </a:r>
            <a:endParaRPr lang="en-CA" sz="3200" dirty="0"/>
          </a:p>
        </p:txBody>
      </p:sp>
      <p:sp>
        <p:nvSpPr>
          <p:cNvPr id="3" name="Content Placeholder 2"/>
          <p:cNvSpPr>
            <a:spLocks noGrp="1"/>
          </p:cNvSpPr>
          <p:nvPr>
            <p:ph idx="1"/>
          </p:nvPr>
        </p:nvSpPr>
        <p:spPr>
          <a:xfrm>
            <a:off x="159001" y="2172037"/>
            <a:ext cx="6309531" cy="4375519"/>
          </a:xfrm>
        </p:spPr>
        <p:txBody>
          <a:bodyPr>
            <a:normAutofit fontScale="92500" lnSpcReduction="10000"/>
          </a:bodyPr>
          <a:lstStyle/>
          <a:p>
            <a:r>
              <a:rPr lang="en-CA" sz="2400" dirty="0"/>
              <a:t>“(2) </a:t>
            </a:r>
            <a:r>
              <a:rPr lang="en-CA" sz="2400" b="1" dirty="0"/>
              <a:t>Before work begins on the demolition or salvage </a:t>
            </a:r>
            <a:r>
              <a:rPr lang="en-CA" sz="2400" dirty="0"/>
              <a:t>of machinery, equipment, </a:t>
            </a:r>
            <a:r>
              <a:rPr lang="en-CA" sz="2400" b="1" dirty="0"/>
              <a:t>a building or a structure, or the renovation of a building or structure,</a:t>
            </a:r>
            <a:r>
              <a:rPr lang="en-CA" sz="2400" dirty="0"/>
              <a:t> all </a:t>
            </a:r>
            <a:r>
              <a:rPr lang="en-CA" sz="2400" b="1" dirty="0"/>
              <a:t>EMPLOYERS</a:t>
            </a:r>
            <a:r>
              <a:rPr lang="en-CA" sz="2400" dirty="0"/>
              <a:t> responsible for that work, and the </a:t>
            </a:r>
            <a:r>
              <a:rPr lang="en-CA" sz="2400" b="1" dirty="0"/>
              <a:t>OWNER</a:t>
            </a:r>
            <a:r>
              <a:rPr lang="en-CA" sz="2400" dirty="0"/>
              <a:t>, must ensure that a qualified person inspects the machinery, equipment, building or structure and the worksite </a:t>
            </a:r>
            <a:r>
              <a:rPr lang="en-CA" sz="2400" b="1" dirty="0"/>
              <a:t>to identify the hazardous materials  (May 1, 2017 – new regulations)</a:t>
            </a:r>
          </a:p>
          <a:p>
            <a:r>
              <a:rPr lang="en-CA" sz="2400" dirty="0"/>
              <a:t>(8) A </a:t>
            </a:r>
            <a:r>
              <a:rPr lang="en-CA" sz="2400" b="1" dirty="0"/>
              <a:t>qualified person </a:t>
            </a:r>
            <a:r>
              <a:rPr lang="en-CA" sz="2400" dirty="0"/>
              <a:t>must </a:t>
            </a:r>
            <a:r>
              <a:rPr lang="en-CA" sz="2400" b="1" dirty="0"/>
              <a:t>ensure, and confirm in writing,</a:t>
            </a:r>
            <a:r>
              <a:rPr lang="en-CA" sz="2400" dirty="0"/>
              <a:t> that the hazardous materials identified under subsection (2) or (6) are </a:t>
            </a:r>
            <a:r>
              <a:rPr lang="en-CA" sz="2400" b="1" dirty="0"/>
              <a:t>safely contained or removed”</a:t>
            </a:r>
          </a:p>
          <a:p>
            <a:endParaRPr lang="en-CA" sz="2400" dirty="0"/>
          </a:p>
        </p:txBody>
      </p:sp>
      <p:pic>
        <p:nvPicPr>
          <p:cNvPr id="6" name="Picture 5"/>
          <p:cNvPicPr>
            <a:picLocks noChangeAspect="1"/>
          </p:cNvPicPr>
          <p:nvPr/>
        </p:nvPicPr>
        <p:blipFill>
          <a:blip r:embed="rId2"/>
          <a:stretch>
            <a:fillRect/>
          </a:stretch>
        </p:blipFill>
        <p:spPr>
          <a:xfrm>
            <a:off x="6627533" y="2318793"/>
            <a:ext cx="5442676" cy="4082007"/>
          </a:xfrm>
          <a:prstGeom prst="rect">
            <a:avLst/>
          </a:prstGeom>
        </p:spPr>
      </p:pic>
    </p:spTree>
    <p:extLst>
      <p:ext uri="{BB962C8B-B14F-4D97-AF65-F5344CB8AC3E}">
        <p14:creationId xmlns:p14="http://schemas.microsoft.com/office/powerpoint/2010/main" val="5349263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advAuto="500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676" y="3192920"/>
            <a:ext cx="9618132" cy="854049"/>
          </a:xfrm>
        </p:spPr>
        <p:txBody>
          <a:bodyPr/>
          <a:lstStyle/>
          <a:p>
            <a:r>
              <a:rPr lang="en-CA" sz="4800" dirty="0"/>
              <a:t>Confronting the “Boogie Man”</a:t>
            </a:r>
            <a:br>
              <a:rPr lang="en-CA" sz="4800" dirty="0"/>
            </a:br>
            <a:r>
              <a:rPr lang="en-CA" sz="4800" dirty="0"/>
              <a:t>…</a:t>
            </a:r>
            <a:r>
              <a:rPr lang="en-CA" sz="3200" dirty="0"/>
              <a:t>The “Need to Knows” of Mold and Asbestos</a:t>
            </a:r>
            <a:endParaRPr lang="en-CA" sz="4800" dirty="0"/>
          </a:p>
        </p:txBody>
      </p:sp>
      <p:sp>
        <p:nvSpPr>
          <p:cNvPr id="3" name="Subtitle 2"/>
          <p:cNvSpPr>
            <a:spLocks noGrp="1"/>
          </p:cNvSpPr>
          <p:nvPr>
            <p:ph type="subTitle" idx="1"/>
          </p:nvPr>
        </p:nvSpPr>
        <p:spPr/>
        <p:txBody>
          <a:bodyPr/>
          <a:lstStyle/>
          <a:p>
            <a:r>
              <a:rPr lang="en-CA" dirty="0" err="1"/>
              <a:t>NorHaz</a:t>
            </a:r>
            <a:r>
              <a:rPr lang="en-CA" dirty="0"/>
              <a:t> - Your partner in the safe removal of ASBESTOS, LEAD and MOLD</a:t>
            </a:r>
          </a:p>
          <a:p>
            <a:endParaRPr lang="en-CA" dirty="0"/>
          </a:p>
        </p:txBody>
      </p:sp>
      <p:pic>
        <p:nvPicPr>
          <p:cNvPr id="4" name="Picture 3"/>
          <p:cNvPicPr>
            <a:picLocks noChangeAspect="1"/>
          </p:cNvPicPr>
          <p:nvPr/>
        </p:nvPicPr>
        <p:blipFill rotWithShape="1">
          <a:blip r:embed="rId2"/>
          <a:srcRect l="2806" t="5716" r="2778" b="30072"/>
          <a:stretch/>
        </p:blipFill>
        <p:spPr>
          <a:xfrm>
            <a:off x="9963150" y="5774007"/>
            <a:ext cx="1733550" cy="679450"/>
          </a:xfrm>
          <a:prstGeom prst="rect">
            <a:avLst/>
          </a:prstGeom>
        </p:spPr>
      </p:pic>
      <p:sp>
        <p:nvSpPr>
          <p:cNvPr id="5" name="AutoShape 2" descr="Image result for valley first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p:cNvPicPr>
            <a:picLocks noChangeAspect="1"/>
          </p:cNvPicPr>
          <p:nvPr/>
        </p:nvPicPr>
        <p:blipFill>
          <a:blip r:embed="rId3"/>
          <a:stretch>
            <a:fillRect/>
          </a:stretch>
        </p:blipFill>
        <p:spPr>
          <a:xfrm>
            <a:off x="680322" y="5511726"/>
            <a:ext cx="1201119" cy="1201119"/>
          </a:xfrm>
          <a:prstGeom prst="rect">
            <a:avLst/>
          </a:prstGeom>
        </p:spPr>
      </p:pic>
      <p:pic>
        <p:nvPicPr>
          <p:cNvPr id="1026" name="Picture 2" descr="Image result for mike hol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8905"/>
            <a:ext cx="3065717" cy="22782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06311" y="440267"/>
            <a:ext cx="948267" cy="225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11498873" y="3358334"/>
            <a:ext cx="395653" cy="523220"/>
          </a:xfrm>
          <a:prstGeom prst="rect">
            <a:avLst/>
          </a:prstGeom>
          <a:noFill/>
        </p:spPr>
        <p:txBody>
          <a:bodyPr wrap="square" rtlCol="0">
            <a:spAutoFit/>
          </a:bodyPr>
          <a:lstStyle/>
          <a:p>
            <a:r>
              <a:rPr lang="en-CA" sz="2800" dirty="0">
                <a:latin typeface="French Script MT" panose="03020402040607040605" pitchFamily="66" charset="0"/>
              </a:rPr>
              <a:t>S</a:t>
            </a:r>
          </a:p>
        </p:txBody>
      </p:sp>
    </p:spTree>
    <p:extLst>
      <p:ext uri="{BB962C8B-B14F-4D97-AF65-F5344CB8AC3E}">
        <p14:creationId xmlns:p14="http://schemas.microsoft.com/office/powerpoint/2010/main" val="215952989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Five Steps In Asbestos Abatement</a:t>
            </a:r>
          </a:p>
        </p:txBody>
      </p:sp>
      <p:sp>
        <p:nvSpPr>
          <p:cNvPr id="3" name="Content Placeholder 2"/>
          <p:cNvSpPr>
            <a:spLocks noGrp="1"/>
          </p:cNvSpPr>
          <p:nvPr>
            <p:ph idx="1"/>
          </p:nvPr>
        </p:nvSpPr>
        <p:spPr>
          <a:xfrm>
            <a:off x="935255" y="2400847"/>
            <a:ext cx="6390335" cy="3209731"/>
          </a:xfrm>
        </p:spPr>
        <p:txBody>
          <a:bodyPr>
            <a:normAutofit fontScale="92500"/>
          </a:bodyPr>
          <a:lstStyle/>
          <a:p>
            <a:pPr marL="457200" indent="-457200">
              <a:buFont typeface="+mj-lt"/>
              <a:buAutoNum type="arabicPeriod"/>
            </a:pPr>
            <a:r>
              <a:rPr lang="en-CA" sz="4000" dirty="0"/>
              <a:t>Hazardous Material Survey</a:t>
            </a:r>
          </a:p>
          <a:p>
            <a:pPr marL="457200" indent="-457200">
              <a:buFont typeface="+mj-lt"/>
              <a:buAutoNum type="arabicPeriod"/>
            </a:pPr>
            <a:r>
              <a:rPr lang="en-CA" sz="4000" dirty="0"/>
              <a:t>Risk Assessment</a:t>
            </a:r>
          </a:p>
          <a:p>
            <a:pPr marL="457200" indent="-457200">
              <a:buFont typeface="+mj-lt"/>
              <a:buAutoNum type="arabicPeriod"/>
            </a:pPr>
            <a:r>
              <a:rPr lang="en-CA" sz="4000" dirty="0"/>
              <a:t>Abatement- HEPA sandwich</a:t>
            </a:r>
          </a:p>
          <a:p>
            <a:pPr marL="457200" indent="-457200">
              <a:buFont typeface="+mj-lt"/>
              <a:buAutoNum type="arabicPeriod"/>
            </a:pPr>
            <a:r>
              <a:rPr lang="en-CA" sz="4000" dirty="0"/>
              <a:t>Clearance Testing</a:t>
            </a:r>
          </a:p>
          <a:p>
            <a:pPr marL="457200" indent="-457200">
              <a:buFont typeface="+mj-lt"/>
              <a:buAutoNum type="arabicPeriod"/>
            </a:pPr>
            <a:r>
              <a:rPr lang="en-CA" sz="4000" dirty="0"/>
              <a:t>Renovation…</a:t>
            </a:r>
          </a:p>
          <a:p>
            <a:endParaRPr lang="en-CA" dirty="0"/>
          </a:p>
        </p:txBody>
      </p:sp>
      <p:pic>
        <p:nvPicPr>
          <p:cNvPr id="5"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4572" r="4572"/>
          <a:stretch/>
        </p:blipFill>
        <p:spPr>
          <a:xfrm>
            <a:off x="8481907" y="2605172"/>
            <a:ext cx="3235890" cy="2672499"/>
          </a:xfrm>
          <a:prstGeom prst="rect">
            <a:avLst/>
          </a:prstGeom>
        </p:spPr>
      </p:pic>
      <p:pic>
        <p:nvPicPr>
          <p:cNvPr id="6" name="Picture 5"/>
          <p:cNvPicPr>
            <a:picLocks noChangeAspect="1"/>
          </p:cNvPicPr>
          <p:nvPr/>
        </p:nvPicPr>
        <p:blipFill rotWithShape="1">
          <a:blip r:embed="rId3"/>
          <a:srcRect l="2806" t="5716" r="2778" b="30072"/>
          <a:stretch/>
        </p:blipFill>
        <p:spPr>
          <a:xfrm>
            <a:off x="9963150" y="5645150"/>
            <a:ext cx="1733550" cy="679450"/>
          </a:xfrm>
          <a:prstGeom prst="rect">
            <a:avLst/>
          </a:prstGeom>
        </p:spPr>
      </p:pic>
      <p:pic>
        <p:nvPicPr>
          <p:cNvPr id="7" name="Picture 6"/>
          <p:cNvPicPr>
            <a:picLocks noChangeAspect="1"/>
          </p:cNvPicPr>
          <p:nvPr/>
        </p:nvPicPr>
        <p:blipFill>
          <a:blip r:embed="rId4"/>
          <a:stretch>
            <a:fillRect/>
          </a:stretch>
        </p:blipFill>
        <p:spPr>
          <a:xfrm>
            <a:off x="1058559" y="5384315"/>
            <a:ext cx="1201119" cy="1201119"/>
          </a:xfrm>
          <a:prstGeom prst="rect">
            <a:avLst/>
          </a:prstGeom>
        </p:spPr>
      </p:pic>
    </p:spTree>
    <p:extLst>
      <p:ext uri="{BB962C8B-B14F-4D97-AF65-F5344CB8AC3E}">
        <p14:creationId xmlns:p14="http://schemas.microsoft.com/office/powerpoint/2010/main" val="1812960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800" dirty="0"/>
              <a:t>What is your pain?</a:t>
            </a:r>
          </a:p>
        </p:txBody>
      </p:sp>
      <p:sp>
        <p:nvSpPr>
          <p:cNvPr id="3" name="Content Placeholder 2"/>
          <p:cNvSpPr>
            <a:spLocks noGrp="1"/>
          </p:cNvSpPr>
          <p:nvPr>
            <p:ph idx="1"/>
          </p:nvPr>
        </p:nvSpPr>
        <p:spPr>
          <a:xfrm>
            <a:off x="466239" y="2078569"/>
            <a:ext cx="10269493" cy="4280901"/>
          </a:xfrm>
        </p:spPr>
        <p:txBody>
          <a:bodyPr>
            <a:noAutofit/>
          </a:bodyPr>
          <a:lstStyle/>
          <a:p>
            <a:r>
              <a:rPr lang="en-CA" sz="2400" dirty="0"/>
              <a:t>Dealing with MEDIA that has made Mold and Asbestos the “Boogie Man”</a:t>
            </a:r>
          </a:p>
          <a:p>
            <a:r>
              <a:rPr lang="en-CA" dirty="0"/>
              <a:t>“Can vermiculite jump through the ceiling?” and other questions</a:t>
            </a:r>
          </a:p>
          <a:p>
            <a:r>
              <a:rPr lang="en-CA" sz="2400" dirty="0"/>
              <a:t>Disclosure Statements – what about asbestos?</a:t>
            </a:r>
          </a:p>
          <a:p>
            <a:r>
              <a:rPr lang="en-CA" dirty="0"/>
              <a:t>What are the implications of not dealing with asbestos?</a:t>
            </a:r>
          </a:p>
          <a:p>
            <a:r>
              <a:rPr lang="en-CA" sz="2400" dirty="0">
                <a:solidFill>
                  <a:schemeClr val="tx1">
                    <a:lumMod val="65000"/>
                  </a:schemeClr>
                </a:solidFill>
              </a:rPr>
              <a:t>How to inspect a house without “killing the deal”</a:t>
            </a:r>
          </a:p>
          <a:p>
            <a:r>
              <a:rPr lang="en-CA" dirty="0">
                <a:solidFill>
                  <a:schemeClr val="tx1">
                    <a:lumMod val="65000"/>
                  </a:schemeClr>
                </a:solidFill>
              </a:rPr>
              <a:t>Ensuring that your client TRUSTS your information</a:t>
            </a:r>
          </a:p>
          <a:p>
            <a:r>
              <a:rPr lang="en-CA" sz="2400" dirty="0">
                <a:solidFill>
                  <a:schemeClr val="tx1">
                    <a:lumMod val="65000"/>
                  </a:schemeClr>
                </a:solidFill>
              </a:rPr>
              <a:t>Where to look for potential mold ( Largest E&amp;O surrounds missed mold)</a:t>
            </a:r>
          </a:p>
          <a:p>
            <a:r>
              <a:rPr lang="en-CA" sz="2400" dirty="0">
                <a:solidFill>
                  <a:schemeClr val="tx1">
                    <a:lumMod val="65000"/>
                  </a:schemeClr>
                </a:solidFill>
              </a:rPr>
              <a:t>Addressing the “freak out” factor</a:t>
            </a:r>
          </a:p>
          <a:p>
            <a:r>
              <a:rPr lang="en-CA" sz="2400" dirty="0">
                <a:solidFill>
                  <a:schemeClr val="tx1">
                    <a:lumMod val="65000"/>
                  </a:schemeClr>
                </a:solidFill>
              </a:rPr>
              <a:t>Avoiding liability</a:t>
            </a:r>
          </a:p>
        </p:txBody>
      </p:sp>
      <p:pic>
        <p:nvPicPr>
          <p:cNvPr id="6" name="Picture 5"/>
          <p:cNvPicPr>
            <a:picLocks noChangeAspect="1"/>
          </p:cNvPicPr>
          <p:nvPr/>
        </p:nvPicPr>
        <p:blipFill>
          <a:blip r:embed="rId2"/>
          <a:stretch>
            <a:fillRect/>
          </a:stretch>
        </p:blipFill>
        <p:spPr>
          <a:xfrm>
            <a:off x="10294180" y="4786489"/>
            <a:ext cx="1572982" cy="1572982"/>
          </a:xfrm>
          <a:prstGeom prst="rect">
            <a:avLst/>
          </a:prstGeom>
        </p:spPr>
      </p:pic>
    </p:spTree>
    <p:extLst>
      <p:ext uri="{BB962C8B-B14F-4D97-AF65-F5344CB8AC3E}">
        <p14:creationId xmlns:p14="http://schemas.microsoft.com/office/powerpoint/2010/main" val="1069900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“Boogie Man”</a:t>
            </a:r>
          </a:p>
        </p:txBody>
      </p:sp>
      <p:pic>
        <p:nvPicPr>
          <p:cNvPr id="5" name="Picture 2" descr="C:\Users\dougb\Desktop\File Photos\1312R009  KRYSA\South Room - Duct (1).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5783" b="5783"/>
          <a:stretch>
            <a:fillRect/>
          </a:stretch>
        </p:blipFill>
        <p:spPr bwMode="auto">
          <a:xfrm>
            <a:off x="6335889" y="2314880"/>
            <a:ext cx="5425849" cy="359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txBox="1">
            <a:spLocks noGrp="1"/>
          </p:cNvSpPr>
          <p:nvPr>
            <p:ph type="body" sz="half" idx="2"/>
          </p:nvPr>
        </p:nvSpPr>
        <p:spPr>
          <a:xfrm>
            <a:off x="223520" y="2177595"/>
            <a:ext cx="5375769" cy="3873881"/>
          </a:xfrm>
          <a:prstGeom prst="rect">
            <a:avLst/>
          </a:prstGeom>
          <a:solidFill>
            <a:schemeClr val="bg1"/>
          </a:solidFill>
          <a:effectLst>
            <a:outerShdw blurRad="50800" dist="3810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sz="2800" b="1" dirty="0"/>
              <a:t>Asbestos is ONLY hazardous in TWO situations</a:t>
            </a:r>
          </a:p>
          <a:p>
            <a:pPr marL="285750" indent="-285750">
              <a:buFont typeface="Arial" panose="020B0604020202020204" pitchFamily="34" charset="0"/>
              <a:buChar char="•"/>
            </a:pPr>
            <a:r>
              <a:rPr lang="en-CA" sz="2000" dirty="0"/>
              <a:t>If it is being disturbed in such a way that fibers will be released into the air.  </a:t>
            </a:r>
            <a:r>
              <a:rPr lang="en-CA" sz="2000" dirty="0" err="1"/>
              <a:t>ie</a:t>
            </a:r>
            <a:r>
              <a:rPr lang="en-CA" sz="2000" dirty="0"/>
              <a:t>: cutting, grinding, sanding </a:t>
            </a:r>
            <a:r>
              <a:rPr lang="en-CA" sz="2000" dirty="0" err="1"/>
              <a:t>etc</a:t>
            </a:r>
            <a:endParaRPr lang="en-CA" sz="2000" dirty="0"/>
          </a:p>
          <a:p>
            <a:pPr marL="285750" indent="-285750">
              <a:buFont typeface="Arial" panose="020B0604020202020204" pitchFamily="34" charset="0"/>
              <a:buChar char="•"/>
            </a:pPr>
            <a:r>
              <a:rPr lang="en-CA" sz="2000" dirty="0"/>
              <a:t>If it is in a poor state of repair so that fibers are released into the air. </a:t>
            </a:r>
          </a:p>
          <a:p>
            <a:pPr marL="285750" indent="-285750">
              <a:buFont typeface="Arial" panose="020B0604020202020204" pitchFamily="34" charset="0"/>
              <a:buChar char="•"/>
            </a:pPr>
            <a:r>
              <a:rPr lang="en-CA" sz="2000" b="1" dirty="0"/>
              <a:t>Asbestos is safe to be around as long as its fibers are NOT being released into the air.</a:t>
            </a:r>
            <a:endParaRPr lang="en-CA" sz="2000" b="1" u="sng" dirty="0"/>
          </a:p>
          <a:p>
            <a:pPr marL="285750" indent="-285750">
              <a:buFont typeface="Arial" panose="020B0604020202020204" pitchFamily="34" charset="0"/>
              <a:buChar char="•"/>
            </a:pPr>
            <a:endParaRPr lang="en-CA" sz="2000" b="1" u="sng" dirty="0"/>
          </a:p>
        </p:txBody>
      </p:sp>
    </p:spTree>
    <p:extLst>
      <p:ext uri="{BB962C8B-B14F-4D97-AF65-F5344CB8AC3E}">
        <p14:creationId xmlns:p14="http://schemas.microsoft.com/office/powerpoint/2010/main" val="3318870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Can vermiculite jump through the ceiling?</a:t>
            </a:r>
          </a:p>
        </p:txBody>
      </p:sp>
      <p:sp>
        <p:nvSpPr>
          <p:cNvPr id="6" name="Text Placeholder 5"/>
          <p:cNvSpPr txBox="1">
            <a:spLocks noGrp="1"/>
          </p:cNvSpPr>
          <p:nvPr>
            <p:ph type="body" sz="half" idx="2"/>
          </p:nvPr>
        </p:nvSpPr>
        <p:spPr>
          <a:xfrm>
            <a:off x="246098" y="2201333"/>
            <a:ext cx="5375769" cy="4168321"/>
          </a:xfrm>
          <a:prstGeom prst="rect">
            <a:avLst/>
          </a:prstGeom>
          <a:solidFill>
            <a:schemeClr val="bg1"/>
          </a:solidFill>
          <a:effectLst>
            <a:outerShdw blurRad="50800" dist="3810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sz="2800" b="1" dirty="0"/>
              <a:t>There are three EFFECTIVE methods of dealing with asbestos</a:t>
            </a:r>
          </a:p>
          <a:p>
            <a:pPr marL="285750" indent="-285750">
              <a:buFont typeface="Arial" panose="020B0604020202020204" pitchFamily="34" charset="0"/>
              <a:buChar char="•"/>
            </a:pPr>
            <a:r>
              <a:rPr lang="en-CA" sz="2800" b="1" dirty="0"/>
              <a:t>Encapsulating</a:t>
            </a:r>
          </a:p>
          <a:p>
            <a:pPr marL="285750" indent="-285750">
              <a:buFont typeface="Arial" panose="020B0604020202020204" pitchFamily="34" charset="0"/>
              <a:buChar char="•"/>
            </a:pPr>
            <a:r>
              <a:rPr lang="en-CA" sz="2800" b="1" dirty="0"/>
              <a:t>Enclosing</a:t>
            </a:r>
          </a:p>
          <a:p>
            <a:pPr marL="285750" indent="-285750">
              <a:buFont typeface="Arial" panose="020B0604020202020204" pitchFamily="34" charset="0"/>
              <a:buChar char="•"/>
            </a:pPr>
            <a:r>
              <a:rPr lang="en-CA" sz="2800" b="1" dirty="0"/>
              <a:t>Removing</a:t>
            </a:r>
            <a:endParaRPr lang="en-CA" sz="2000" dirty="0"/>
          </a:p>
          <a:p>
            <a:pPr marL="285750" indent="-285750">
              <a:buFont typeface="Arial" panose="020B0604020202020204" pitchFamily="34" charset="0"/>
              <a:buChar char="•"/>
            </a:pPr>
            <a:r>
              <a:rPr lang="en-CA" sz="2000" b="1" dirty="0"/>
              <a:t>Asbestos is safe to be around as long as its fibers are NOT being released into the air.</a:t>
            </a:r>
            <a:endParaRPr lang="en-CA" sz="2000" b="1" u="sng" dirty="0"/>
          </a:p>
          <a:p>
            <a:pPr marL="285750" indent="-285750">
              <a:buFont typeface="Arial" panose="020B0604020202020204" pitchFamily="34" charset="0"/>
              <a:buChar char="•"/>
            </a:pPr>
            <a:endParaRPr lang="en-CA" sz="2000" b="1" u="sng" dirty="0"/>
          </a:p>
        </p:txBody>
      </p:sp>
      <p:pic>
        <p:nvPicPr>
          <p:cNvPr id="8" name="Picture 7"/>
          <p:cNvPicPr>
            <a:picLocks noChangeAspect="1"/>
          </p:cNvPicPr>
          <p:nvPr/>
        </p:nvPicPr>
        <p:blipFill>
          <a:blip r:embed="rId2"/>
          <a:stretch>
            <a:fillRect/>
          </a:stretch>
        </p:blipFill>
        <p:spPr>
          <a:xfrm>
            <a:off x="7202311" y="2201333"/>
            <a:ext cx="4873037" cy="3654778"/>
          </a:xfrm>
          <a:prstGeom prst="rect">
            <a:avLst/>
          </a:prstGeom>
        </p:spPr>
      </p:pic>
      <p:sp>
        <p:nvSpPr>
          <p:cNvPr id="3" name="TextBox 2"/>
          <p:cNvSpPr txBox="1"/>
          <p:nvPr/>
        </p:nvSpPr>
        <p:spPr>
          <a:xfrm>
            <a:off x="11447584" y="1134208"/>
            <a:ext cx="395654" cy="523220"/>
          </a:xfrm>
          <a:prstGeom prst="rect">
            <a:avLst/>
          </a:prstGeom>
          <a:noFill/>
        </p:spPr>
        <p:txBody>
          <a:bodyPr wrap="square" rtlCol="0">
            <a:spAutoFit/>
          </a:bodyPr>
          <a:lstStyle/>
          <a:p>
            <a:r>
              <a:rPr lang="en-CA" sz="2800" dirty="0">
                <a:latin typeface="French Script MT" panose="03020402040607040605" pitchFamily="66" charset="0"/>
              </a:rPr>
              <a:t>S</a:t>
            </a:r>
          </a:p>
        </p:txBody>
      </p:sp>
    </p:spTree>
    <p:extLst>
      <p:ext uri="{BB962C8B-B14F-4D97-AF65-F5344CB8AC3E}">
        <p14:creationId xmlns:p14="http://schemas.microsoft.com/office/powerpoint/2010/main" val="58412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 calcmode="lin" valueType="num">
                                      <p:cBhvr additive="base">
                                        <p:cTn id="36"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Disclosure Statements… </a:t>
            </a:r>
            <a:r>
              <a:rPr lang="en-CA" sz="2800" dirty="0"/>
              <a:t>a double edged sword</a:t>
            </a:r>
            <a:endParaRPr lang="en-CA" dirty="0"/>
          </a:p>
        </p:txBody>
      </p:sp>
      <p:sp>
        <p:nvSpPr>
          <p:cNvPr id="6" name="Text Placeholder 5"/>
          <p:cNvSpPr txBox="1">
            <a:spLocks noGrp="1"/>
          </p:cNvSpPr>
          <p:nvPr>
            <p:ph type="body" sz="half" idx="2"/>
          </p:nvPr>
        </p:nvSpPr>
        <p:spPr>
          <a:xfrm>
            <a:off x="212232" y="2328730"/>
            <a:ext cx="5420923" cy="3725122"/>
          </a:xfrm>
          <a:prstGeom prst="rect">
            <a:avLst/>
          </a:prstGeom>
          <a:solidFill>
            <a:schemeClr val="bg1"/>
          </a:solidFill>
          <a:effectLst>
            <a:outerShdw blurRad="50800" dist="3810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sz="2000" b="1" dirty="0"/>
              <a:t>A material  MUST be sampled to prove that it is it asbestos containing</a:t>
            </a:r>
          </a:p>
          <a:p>
            <a:pPr marL="285750" indent="-285750">
              <a:buFont typeface="Arial" panose="020B0604020202020204" pitchFamily="34" charset="0"/>
              <a:buChar char="•"/>
            </a:pPr>
            <a:r>
              <a:rPr lang="en-CA" sz="2000" b="1" dirty="0"/>
              <a:t>Without sampling – it is ONLY  a suspect material</a:t>
            </a:r>
          </a:p>
          <a:p>
            <a:pPr marL="285750" indent="-285750">
              <a:buFont typeface="Arial" panose="020B0604020202020204" pitchFamily="34" charset="0"/>
              <a:buChar char="•"/>
            </a:pPr>
            <a:r>
              <a:rPr lang="en-CA" sz="2000" b="1" dirty="0"/>
              <a:t>Remember – prior to 1990, over 3000 building products contained asbestos</a:t>
            </a:r>
          </a:p>
          <a:p>
            <a:pPr marL="285750" indent="-285750">
              <a:buFont typeface="Arial" panose="020B0604020202020204" pitchFamily="34" charset="0"/>
              <a:buChar char="•"/>
            </a:pPr>
            <a:r>
              <a:rPr lang="en-CA" sz="2000" b="1" dirty="0"/>
              <a:t>Any material that is .5% or greater is considered containing</a:t>
            </a:r>
          </a:p>
          <a:p>
            <a:pPr marL="285750" indent="-285750">
              <a:buFont typeface="Arial" panose="020B0604020202020204" pitchFamily="34" charset="0"/>
              <a:buChar char="•"/>
            </a:pPr>
            <a:r>
              <a:rPr lang="en-CA" sz="2000" b="1" dirty="0"/>
              <a:t>EXCEPTION- vermiculite – must be proven to NOT contain asbestos</a:t>
            </a:r>
          </a:p>
          <a:p>
            <a:pPr marL="285750" indent="-285750">
              <a:buFont typeface="Arial" panose="020B0604020202020204" pitchFamily="34" charset="0"/>
              <a:buChar char="•"/>
            </a:pPr>
            <a:endParaRPr lang="en-CA" b="1" u="sng" dirty="0"/>
          </a:p>
        </p:txBody>
      </p:sp>
      <p:pic>
        <p:nvPicPr>
          <p:cNvPr id="9" name="Picture 8"/>
          <p:cNvPicPr>
            <a:picLocks noChangeAspect="1"/>
          </p:cNvPicPr>
          <p:nvPr/>
        </p:nvPicPr>
        <p:blipFill>
          <a:blip r:embed="rId2"/>
          <a:stretch>
            <a:fillRect/>
          </a:stretch>
        </p:blipFill>
        <p:spPr>
          <a:xfrm>
            <a:off x="6084711" y="2195689"/>
            <a:ext cx="5858933" cy="4394200"/>
          </a:xfrm>
          <a:prstGeom prst="rect">
            <a:avLst/>
          </a:prstGeom>
        </p:spPr>
      </p:pic>
      <p:sp>
        <p:nvSpPr>
          <p:cNvPr id="5" name="TextBox 4"/>
          <p:cNvSpPr txBox="1"/>
          <p:nvPr/>
        </p:nvSpPr>
        <p:spPr>
          <a:xfrm>
            <a:off x="11447584" y="1134208"/>
            <a:ext cx="395653" cy="523220"/>
          </a:xfrm>
          <a:prstGeom prst="rect">
            <a:avLst/>
          </a:prstGeom>
          <a:noFill/>
        </p:spPr>
        <p:txBody>
          <a:bodyPr wrap="square" rtlCol="0">
            <a:spAutoFit/>
          </a:bodyPr>
          <a:lstStyle/>
          <a:p>
            <a:r>
              <a:rPr lang="en-CA" sz="2800" dirty="0">
                <a:latin typeface="French Script MT" panose="03020402040607040605" pitchFamily="66" charset="0"/>
              </a:rPr>
              <a:t>S</a:t>
            </a:r>
          </a:p>
        </p:txBody>
      </p:sp>
    </p:spTree>
    <p:extLst>
      <p:ext uri="{BB962C8B-B14F-4D97-AF65-F5344CB8AC3E}">
        <p14:creationId xmlns:p14="http://schemas.microsoft.com/office/powerpoint/2010/main" val="8129310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4" y="609601"/>
            <a:ext cx="10160000" cy="1444978"/>
          </a:xfrm>
        </p:spPr>
        <p:txBody>
          <a:bodyPr>
            <a:noAutofit/>
          </a:bodyPr>
          <a:lstStyle/>
          <a:p>
            <a:r>
              <a:rPr lang="en-CA" sz="4000" dirty="0"/>
              <a:t>Implications of NOT dealing with Asbestos</a:t>
            </a:r>
          </a:p>
        </p:txBody>
      </p:sp>
      <p:sp>
        <p:nvSpPr>
          <p:cNvPr id="8" name="Content Placeholder 3"/>
          <p:cNvSpPr txBox="1">
            <a:spLocks noGrp="1"/>
          </p:cNvSpPr>
          <p:nvPr>
            <p:ph idx="1"/>
          </p:nvPr>
        </p:nvSpPr>
        <p:spPr>
          <a:xfrm>
            <a:off x="246761" y="2142066"/>
            <a:ext cx="7454347" cy="4391972"/>
          </a:xfrm>
          <a:prstGeom prst="rect">
            <a:avLst/>
          </a:prstGeom>
          <a:noFill/>
        </p:spPr>
        <p:txBody>
          <a:bodyPr wrap="square" rtlCol="0">
            <a:spAutoFit/>
          </a:bodyPr>
          <a:lstStyle/>
          <a:p>
            <a:pPr marL="0" indent="0" algn="r">
              <a:spcAft>
                <a:spcPts val="600"/>
              </a:spcAft>
              <a:buClr>
                <a:schemeClr val="accent1">
                  <a:lumMod val="75000"/>
                </a:schemeClr>
              </a:buClr>
              <a:buNone/>
            </a:pPr>
            <a:endParaRPr lang="en-CA" sz="1400" b="1" dirty="0"/>
          </a:p>
          <a:p>
            <a:pPr marL="0" indent="0" algn="r">
              <a:spcAft>
                <a:spcPts val="600"/>
              </a:spcAft>
              <a:buClr>
                <a:schemeClr val="accent1">
                  <a:lumMod val="75000"/>
                </a:schemeClr>
              </a:buClr>
              <a:buNone/>
            </a:pPr>
            <a:r>
              <a:rPr lang="en-CA" sz="2800" b="1" dirty="0"/>
              <a:t>MORTGAGE</a:t>
            </a:r>
            <a:r>
              <a:rPr lang="en-CA" sz="2800" dirty="0"/>
              <a:t> – Some agencies will NOT finance or insure a home that is known to contain asbestos.</a:t>
            </a:r>
          </a:p>
          <a:p>
            <a:pPr marL="0" indent="0" algn="r">
              <a:spcAft>
                <a:spcPts val="600"/>
              </a:spcAft>
              <a:buClr>
                <a:schemeClr val="accent1">
                  <a:lumMod val="75000"/>
                </a:schemeClr>
              </a:buClr>
              <a:buNone/>
            </a:pPr>
            <a:r>
              <a:rPr lang="en-CA" sz="2800" b="1" dirty="0"/>
              <a:t>RENOVATIONS</a:t>
            </a:r>
            <a:r>
              <a:rPr lang="en-CA" sz="2800" dirty="0"/>
              <a:t> – The reality is that a budget line needs to be included for the possibility of Hazmat abatement.</a:t>
            </a:r>
          </a:p>
          <a:p>
            <a:pPr marL="0" indent="0" algn="r">
              <a:spcAft>
                <a:spcPts val="600"/>
              </a:spcAft>
              <a:buClr>
                <a:schemeClr val="accent1">
                  <a:lumMod val="75000"/>
                </a:schemeClr>
              </a:buClr>
              <a:buNone/>
            </a:pPr>
            <a:r>
              <a:rPr lang="en-CA" sz="2800" b="1" dirty="0"/>
              <a:t>DEMOLITIONS</a:t>
            </a:r>
            <a:r>
              <a:rPr lang="en-CA" sz="2800" dirty="0"/>
              <a:t> – WorkSafeBC &amp; Regional landfills are becoming more stringent in their rules for waste disposal.</a:t>
            </a:r>
            <a:endParaRPr lang="en-CA" dirty="0"/>
          </a:p>
        </p:txBody>
      </p:sp>
      <p:pic>
        <p:nvPicPr>
          <p:cNvPr id="7" name="Picture 2" descr="http://obshtdom.com/wp-content/uploads/2014/05/Contents-Insu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0164" y="3750987"/>
            <a:ext cx="2759450" cy="221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223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Possible Disclaimer Statement</a:t>
            </a:r>
          </a:p>
        </p:txBody>
      </p:sp>
      <p:sp>
        <p:nvSpPr>
          <p:cNvPr id="6" name="Text Placeholder 5"/>
          <p:cNvSpPr txBox="1">
            <a:spLocks noGrp="1"/>
          </p:cNvSpPr>
          <p:nvPr>
            <p:ph type="body" sz="half" idx="2"/>
          </p:nvPr>
        </p:nvSpPr>
        <p:spPr>
          <a:xfrm>
            <a:off x="2057400" y="3546833"/>
            <a:ext cx="8009792" cy="1477328"/>
          </a:xfrm>
          <a:prstGeom prst="rect">
            <a:avLst/>
          </a:prstGeom>
          <a:solidFill>
            <a:schemeClr val="bg1"/>
          </a:solidFill>
          <a:effectLst>
            <a:outerShdw blurRad="50800" dist="381000" dir="2700000" algn="tl" rotWithShape="0">
              <a:prstClr val="black">
                <a:alpha val="40000"/>
              </a:prstClr>
            </a:outerShdw>
          </a:effectLst>
        </p:spPr>
        <p:txBody>
          <a:bodyPr wrap="square" rtlCol="0">
            <a:spAutoFit/>
          </a:bodyPr>
          <a:lstStyle/>
          <a:p>
            <a:r>
              <a:rPr lang="en-CA" sz="2000" b="1" i="1" dirty="0"/>
              <a:t>“According to </a:t>
            </a:r>
            <a:r>
              <a:rPr lang="en-CA" sz="2000" b="1" i="1" dirty="0" err="1"/>
              <a:t>WorksafeBC</a:t>
            </a:r>
            <a:r>
              <a:rPr lang="en-CA" sz="2000" b="1" i="1" dirty="0"/>
              <a:t>, prior to 1990, over 3000 building products were used that contained asbestos.  If you are going to do any renovations, alterations or demolition to your house, you MUST first get a hazardous materials survey and have the identified materials professionally removed.”</a:t>
            </a:r>
          </a:p>
        </p:txBody>
      </p:sp>
    </p:spTree>
    <p:extLst>
      <p:ext uri="{BB962C8B-B14F-4D97-AF65-F5344CB8AC3E}">
        <p14:creationId xmlns:p14="http://schemas.microsoft.com/office/powerpoint/2010/main" val="352808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800" dirty="0"/>
              <a:t>What is your pain?</a:t>
            </a:r>
          </a:p>
        </p:txBody>
      </p:sp>
      <p:sp>
        <p:nvSpPr>
          <p:cNvPr id="3" name="Content Placeholder 2"/>
          <p:cNvSpPr>
            <a:spLocks noGrp="1"/>
          </p:cNvSpPr>
          <p:nvPr>
            <p:ph idx="1"/>
          </p:nvPr>
        </p:nvSpPr>
        <p:spPr>
          <a:xfrm>
            <a:off x="466239" y="2078569"/>
            <a:ext cx="10269493" cy="4280901"/>
          </a:xfrm>
        </p:spPr>
        <p:txBody>
          <a:bodyPr>
            <a:noAutofit/>
          </a:bodyPr>
          <a:lstStyle/>
          <a:p>
            <a:pPr>
              <a:buFont typeface="Wingdings" panose="05000000000000000000" pitchFamily="2" charset="2"/>
              <a:buChar char="ü"/>
            </a:pPr>
            <a:r>
              <a:rPr lang="en-CA" sz="2400" dirty="0">
                <a:solidFill>
                  <a:schemeClr val="tx1">
                    <a:lumMod val="75000"/>
                  </a:schemeClr>
                </a:solidFill>
              </a:rPr>
              <a:t>Dealing with MEDIA that has made Mold and Asbestos the “Boogie Man”</a:t>
            </a:r>
          </a:p>
          <a:p>
            <a:pPr>
              <a:buFont typeface="Wingdings" panose="05000000000000000000" pitchFamily="2" charset="2"/>
              <a:buChar char="ü"/>
            </a:pPr>
            <a:r>
              <a:rPr lang="en-CA" dirty="0">
                <a:solidFill>
                  <a:schemeClr val="tx1">
                    <a:lumMod val="75000"/>
                  </a:schemeClr>
                </a:solidFill>
              </a:rPr>
              <a:t>“Can vermiculite jump through the ceiling?” and other questions</a:t>
            </a:r>
          </a:p>
          <a:p>
            <a:pPr>
              <a:buFont typeface="Wingdings" panose="05000000000000000000" pitchFamily="2" charset="2"/>
              <a:buChar char="ü"/>
            </a:pPr>
            <a:r>
              <a:rPr lang="en-CA" sz="2400" dirty="0">
                <a:solidFill>
                  <a:schemeClr val="tx1">
                    <a:lumMod val="75000"/>
                  </a:schemeClr>
                </a:solidFill>
              </a:rPr>
              <a:t>Disclosure Statements – what about asbestos?</a:t>
            </a:r>
          </a:p>
          <a:p>
            <a:pPr>
              <a:buFont typeface="Wingdings" panose="05000000000000000000" pitchFamily="2" charset="2"/>
              <a:buChar char="ü"/>
            </a:pPr>
            <a:r>
              <a:rPr lang="en-CA" dirty="0">
                <a:solidFill>
                  <a:schemeClr val="tx1">
                    <a:lumMod val="75000"/>
                  </a:schemeClr>
                </a:solidFill>
              </a:rPr>
              <a:t>What are the implications of not dealing with asbestos?</a:t>
            </a:r>
          </a:p>
          <a:p>
            <a:r>
              <a:rPr lang="en-CA" sz="2400" b="1" dirty="0"/>
              <a:t>How to inspect a house without “killing the deal”</a:t>
            </a:r>
          </a:p>
          <a:p>
            <a:r>
              <a:rPr lang="en-CA" b="1" dirty="0"/>
              <a:t>Ensuring that your client TRUSTS your information</a:t>
            </a:r>
          </a:p>
          <a:p>
            <a:r>
              <a:rPr lang="en-CA" sz="2400" b="1" dirty="0"/>
              <a:t>Where to look for potential mold ( Largest E&amp;O surrounds missed mold)</a:t>
            </a:r>
          </a:p>
          <a:p>
            <a:r>
              <a:rPr lang="en-CA" sz="2400" b="1" dirty="0"/>
              <a:t>Addressing the “freak out” factor</a:t>
            </a:r>
          </a:p>
          <a:p>
            <a:r>
              <a:rPr lang="en-CA" sz="2400" b="1" dirty="0"/>
              <a:t>Avoiding liability</a:t>
            </a:r>
          </a:p>
        </p:txBody>
      </p:sp>
      <p:pic>
        <p:nvPicPr>
          <p:cNvPr id="6" name="Picture 5"/>
          <p:cNvPicPr>
            <a:picLocks noChangeAspect="1"/>
          </p:cNvPicPr>
          <p:nvPr/>
        </p:nvPicPr>
        <p:blipFill>
          <a:blip r:embed="rId2"/>
          <a:stretch>
            <a:fillRect/>
          </a:stretch>
        </p:blipFill>
        <p:spPr>
          <a:xfrm>
            <a:off x="10294180" y="4786489"/>
            <a:ext cx="1572982" cy="1572982"/>
          </a:xfrm>
          <a:prstGeom prst="rect">
            <a:avLst/>
          </a:prstGeom>
        </p:spPr>
      </p:pic>
    </p:spTree>
    <p:extLst>
      <p:ext uri="{BB962C8B-B14F-4D97-AF65-F5344CB8AC3E}">
        <p14:creationId xmlns:p14="http://schemas.microsoft.com/office/powerpoint/2010/main" val="3154059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845" y="2647351"/>
            <a:ext cx="8219263" cy="1442609"/>
          </a:xfrm>
        </p:spPr>
        <p:txBody>
          <a:bodyPr/>
          <a:lstStyle/>
          <a:p>
            <a:r>
              <a:rPr lang="en-CA" dirty="0" err="1"/>
              <a:t>NorHaz</a:t>
            </a:r>
            <a:r>
              <a:rPr lang="en-CA" dirty="0"/>
              <a:t> Solutions </a:t>
            </a:r>
            <a:r>
              <a:rPr lang="en-CA" sz="8800" dirty="0">
                <a:solidFill>
                  <a:schemeClr val="accent2">
                    <a:lumMod val="75000"/>
                  </a:schemeClr>
                </a:solidFill>
              </a:rPr>
              <a:t>Q&amp;A</a:t>
            </a:r>
            <a:endParaRPr lang="en-CA" dirty="0">
              <a:solidFill>
                <a:schemeClr val="accent2">
                  <a:lumMod val="75000"/>
                </a:schemeClr>
              </a:solidFill>
            </a:endParaRPr>
          </a:p>
        </p:txBody>
      </p:sp>
      <p:sp>
        <p:nvSpPr>
          <p:cNvPr id="3" name="Subtitle 2"/>
          <p:cNvSpPr>
            <a:spLocks noGrp="1"/>
          </p:cNvSpPr>
          <p:nvPr>
            <p:ph type="subTitle" idx="1"/>
          </p:nvPr>
        </p:nvSpPr>
        <p:spPr/>
        <p:txBody>
          <a:bodyPr>
            <a:normAutofit/>
          </a:bodyPr>
          <a:lstStyle/>
          <a:p>
            <a:r>
              <a:rPr lang="en-CA" sz="2400" dirty="0"/>
              <a:t>Your partner in the safe removal of ASBESTOS, Lead and MOLD</a:t>
            </a:r>
          </a:p>
        </p:txBody>
      </p:sp>
      <p:pic>
        <p:nvPicPr>
          <p:cNvPr id="7" name="Picture 6"/>
          <p:cNvPicPr>
            <a:picLocks noChangeAspect="1"/>
          </p:cNvPicPr>
          <p:nvPr/>
        </p:nvPicPr>
        <p:blipFill rotWithShape="1">
          <a:blip r:embed="rId2"/>
          <a:srcRect l="2806" t="5716" r="2778" b="30072"/>
          <a:stretch/>
        </p:blipFill>
        <p:spPr>
          <a:xfrm>
            <a:off x="9963150" y="5645150"/>
            <a:ext cx="1733550" cy="679450"/>
          </a:xfrm>
          <a:prstGeom prst="rect">
            <a:avLst/>
          </a:prstGeom>
        </p:spPr>
      </p:pic>
      <p:pic>
        <p:nvPicPr>
          <p:cNvPr id="8" name="Picture 7"/>
          <p:cNvPicPr>
            <a:picLocks noChangeAspect="1"/>
          </p:cNvPicPr>
          <p:nvPr/>
        </p:nvPicPr>
        <p:blipFill>
          <a:blip r:embed="rId3"/>
          <a:stretch>
            <a:fillRect/>
          </a:stretch>
        </p:blipFill>
        <p:spPr>
          <a:xfrm>
            <a:off x="1058559" y="5384315"/>
            <a:ext cx="1201119" cy="1201119"/>
          </a:xfrm>
          <a:prstGeom prst="rect">
            <a:avLst/>
          </a:prstGeom>
        </p:spPr>
      </p:pic>
    </p:spTree>
    <p:extLst>
      <p:ext uri="{BB962C8B-B14F-4D97-AF65-F5344CB8AC3E}">
        <p14:creationId xmlns:p14="http://schemas.microsoft.com/office/powerpoint/2010/main" val="40043174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11" y="2889955"/>
            <a:ext cx="8735611" cy="1104999"/>
          </a:xfrm>
        </p:spPr>
        <p:txBody>
          <a:bodyPr/>
          <a:lstStyle/>
          <a:p>
            <a:r>
              <a:rPr lang="en-CA" dirty="0"/>
              <a:t>“Boogie Man” #2 – Mold</a:t>
            </a:r>
            <a:br>
              <a:rPr lang="en-CA" dirty="0"/>
            </a:br>
            <a:endParaRPr lang="en-CA" sz="3200" dirty="0"/>
          </a:p>
        </p:txBody>
      </p:sp>
      <p:sp>
        <p:nvSpPr>
          <p:cNvPr id="3" name="AutoShape 2" descr="Image result for rona"/>
          <p:cNvSpPr>
            <a:spLocks noChangeAspect="1" noChangeArrowheads="1"/>
          </p:cNvSpPr>
          <p:nvPr/>
        </p:nvSpPr>
        <p:spPr bwMode="auto">
          <a:xfrm>
            <a:off x="1503608" y="5238243"/>
            <a:ext cx="2361382" cy="1002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Picture 8"/>
          <p:cNvPicPr>
            <a:picLocks noChangeAspect="1"/>
          </p:cNvPicPr>
          <p:nvPr/>
        </p:nvPicPr>
        <p:blipFill rotWithShape="1">
          <a:blip r:embed="rId3"/>
          <a:srcRect l="2806" t="5716" r="2778" b="30072"/>
          <a:stretch/>
        </p:blipFill>
        <p:spPr>
          <a:xfrm>
            <a:off x="9963150" y="5774007"/>
            <a:ext cx="1733550" cy="679450"/>
          </a:xfrm>
          <a:prstGeom prst="rect">
            <a:avLst/>
          </a:prstGeom>
        </p:spPr>
      </p:pic>
      <p:pic>
        <p:nvPicPr>
          <p:cNvPr id="10" name="Picture 9"/>
          <p:cNvPicPr>
            <a:picLocks noChangeAspect="1"/>
          </p:cNvPicPr>
          <p:nvPr/>
        </p:nvPicPr>
        <p:blipFill>
          <a:blip r:embed="rId4"/>
          <a:stretch>
            <a:fillRect/>
          </a:stretch>
        </p:blipFill>
        <p:spPr>
          <a:xfrm>
            <a:off x="680322" y="5511726"/>
            <a:ext cx="1201119" cy="1201119"/>
          </a:xfrm>
          <a:prstGeom prst="rect">
            <a:avLst/>
          </a:prstGeom>
        </p:spPr>
      </p:pic>
    </p:spTree>
    <p:extLst>
      <p:ext uri="{BB962C8B-B14F-4D97-AF65-F5344CB8AC3E}">
        <p14:creationId xmlns:p14="http://schemas.microsoft.com/office/powerpoint/2010/main" val="2245486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800" dirty="0"/>
              <a:t>What is your pain?</a:t>
            </a:r>
          </a:p>
        </p:txBody>
      </p:sp>
      <p:sp>
        <p:nvSpPr>
          <p:cNvPr id="3" name="Content Placeholder 2"/>
          <p:cNvSpPr>
            <a:spLocks noGrp="1"/>
          </p:cNvSpPr>
          <p:nvPr>
            <p:ph idx="1"/>
          </p:nvPr>
        </p:nvSpPr>
        <p:spPr>
          <a:xfrm>
            <a:off x="466239" y="2078569"/>
            <a:ext cx="10269493" cy="4280901"/>
          </a:xfrm>
        </p:spPr>
        <p:txBody>
          <a:bodyPr>
            <a:noAutofit/>
          </a:bodyPr>
          <a:lstStyle/>
          <a:p>
            <a:r>
              <a:rPr lang="en-CA" sz="2400" dirty="0"/>
              <a:t>Dealing with MEDIA that has made Mold and Asbestos the “Boogie Man”</a:t>
            </a:r>
          </a:p>
          <a:p>
            <a:r>
              <a:rPr lang="en-CA" dirty="0"/>
              <a:t>“Can vermiculite jump through the ceiling?” and other questions</a:t>
            </a:r>
          </a:p>
          <a:p>
            <a:r>
              <a:rPr lang="en-CA" sz="2400" dirty="0"/>
              <a:t>Disclosure Statements – what about asbestos?</a:t>
            </a:r>
          </a:p>
          <a:p>
            <a:r>
              <a:rPr lang="en-CA" dirty="0"/>
              <a:t>What are the implications of not dealing with asbestos?</a:t>
            </a:r>
          </a:p>
          <a:p>
            <a:r>
              <a:rPr lang="en-CA" sz="2400" dirty="0"/>
              <a:t>How to inspect a house without “killing the deal”</a:t>
            </a:r>
          </a:p>
          <a:p>
            <a:r>
              <a:rPr lang="en-CA" dirty="0"/>
              <a:t>Ensuring that your client TRUSTS your information</a:t>
            </a:r>
          </a:p>
          <a:p>
            <a:r>
              <a:rPr lang="en-CA" sz="2400" dirty="0"/>
              <a:t>Where to look for potential mold ( Largest E&amp;O surrounds missed mold)</a:t>
            </a:r>
          </a:p>
          <a:p>
            <a:r>
              <a:rPr lang="en-CA" sz="2400" dirty="0"/>
              <a:t>Addressing the “freak out” factor</a:t>
            </a:r>
          </a:p>
          <a:p>
            <a:r>
              <a:rPr lang="en-CA" sz="2400" dirty="0"/>
              <a:t>Avoiding liability</a:t>
            </a:r>
          </a:p>
        </p:txBody>
      </p:sp>
      <p:pic>
        <p:nvPicPr>
          <p:cNvPr id="6" name="Picture 5"/>
          <p:cNvPicPr>
            <a:picLocks noChangeAspect="1"/>
          </p:cNvPicPr>
          <p:nvPr/>
        </p:nvPicPr>
        <p:blipFill>
          <a:blip r:embed="rId2"/>
          <a:stretch>
            <a:fillRect/>
          </a:stretch>
        </p:blipFill>
        <p:spPr>
          <a:xfrm>
            <a:off x="10294180" y="4786489"/>
            <a:ext cx="1572982" cy="1572982"/>
          </a:xfrm>
          <a:prstGeom prst="rect">
            <a:avLst/>
          </a:prstGeom>
        </p:spPr>
      </p:pic>
    </p:spTree>
    <p:extLst>
      <p:ext uri="{BB962C8B-B14F-4D97-AF65-F5344CB8AC3E}">
        <p14:creationId xmlns:p14="http://schemas.microsoft.com/office/powerpoint/2010/main" val="1082890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a:t>What about MOLD?</a:t>
            </a:r>
          </a:p>
        </p:txBody>
      </p:sp>
      <p:pic>
        <p:nvPicPr>
          <p:cNvPr id="5" name="Picture 4"/>
          <p:cNvPicPr>
            <a:picLocks noChangeAspect="1"/>
          </p:cNvPicPr>
          <p:nvPr/>
        </p:nvPicPr>
        <p:blipFill rotWithShape="1">
          <a:blip r:embed="rId2"/>
          <a:srcRect l="2806" t="5716" r="2778" b="30072"/>
          <a:stretch/>
        </p:blipFill>
        <p:spPr>
          <a:xfrm>
            <a:off x="9963150" y="5645150"/>
            <a:ext cx="1733550" cy="679450"/>
          </a:xfrm>
          <a:prstGeom prst="rect">
            <a:avLst/>
          </a:prstGeom>
        </p:spPr>
      </p:pic>
      <p:pic>
        <p:nvPicPr>
          <p:cNvPr id="6" name="Picture 5"/>
          <p:cNvPicPr>
            <a:picLocks noChangeAspect="1"/>
          </p:cNvPicPr>
          <p:nvPr/>
        </p:nvPicPr>
        <p:blipFill>
          <a:blip r:embed="rId3"/>
          <a:stretch>
            <a:fillRect/>
          </a:stretch>
        </p:blipFill>
        <p:spPr>
          <a:xfrm>
            <a:off x="1058559" y="5384315"/>
            <a:ext cx="1201119" cy="1201119"/>
          </a:xfrm>
          <a:prstGeom prst="rect">
            <a:avLst/>
          </a:prstGeom>
        </p:spPr>
      </p:pic>
      <p:pic>
        <p:nvPicPr>
          <p:cNvPr id="7" name="Picture 6"/>
          <p:cNvPicPr>
            <a:picLocks noChangeAspect="1"/>
          </p:cNvPicPr>
          <p:nvPr/>
        </p:nvPicPr>
        <p:blipFill>
          <a:blip r:embed="rId4"/>
          <a:stretch>
            <a:fillRect/>
          </a:stretch>
        </p:blipFill>
        <p:spPr>
          <a:xfrm rot="5400000">
            <a:off x="3424027" y="2641821"/>
            <a:ext cx="4656667" cy="3492500"/>
          </a:xfrm>
          <a:prstGeom prst="rect">
            <a:avLst/>
          </a:prstGeom>
        </p:spPr>
      </p:pic>
    </p:spTree>
    <p:extLst>
      <p:ext uri="{BB962C8B-B14F-4D97-AF65-F5344CB8AC3E}">
        <p14:creationId xmlns:p14="http://schemas.microsoft.com/office/powerpoint/2010/main" val="394728999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7066" y="166510"/>
            <a:ext cx="8643527" cy="6482645"/>
          </a:xfrm>
          <a:prstGeom prst="rect">
            <a:avLst/>
          </a:prstGeom>
        </p:spPr>
      </p:pic>
      <p:sp>
        <p:nvSpPr>
          <p:cNvPr id="4" name="TextBox 3"/>
          <p:cNvSpPr txBox="1"/>
          <p:nvPr/>
        </p:nvSpPr>
        <p:spPr>
          <a:xfrm>
            <a:off x="11447584" y="1134208"/>
            <a:ext cx="395654" cy="523220"/>
          </a:xfrm>
          <a:prstGeom prst="rect">
            <a:avLst/>
          </a:prstGeom>
          <a:noFill/>
        </p:spPr>
        <p:txBody>
          <a:bodyPr wrap="square" rtlCol="0">
            <a:spAutoFit/>
          </a:bodyPr>
          <a:lstStyle/>
          <a:p>
            <a:r>
              <a:rPr lang="en-CA" sz="2800" dirty="0">
                <a:latin typeface="French Script MT" panose="03020402040607040605" pitchFamily="66" charset="0"/>
              </a:rPr>
              <a:t>S</a:t>
            </a:r>
          </a:p>
        </p:txBody>
      </p:sp>
    </p:spTree>
    <p:extLst>
      <p:ext uri="{BB962C8B-B14F-4D97-AF65-F5344CB8AC3E}">
        <p14:creationId xmlns:p14="http://schemas.microsoft.com/office/powerpoint/2010/main" val="346791660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8667" y="392289"/>
            <a:ext cx="8128000" cy="6096000"/>
          </a:xfrm>
          <a:prstGeom prst="rect">
            <a:avLst/>
          </a:prstGeom>
        </p:spPr>
      </p:pic>
    </p:spTree>
    <p:extLst>
      <p:ext uri="{BB962C8B-B14F-4D97-AF65-F5344CB8AC3E}">
        <p14:creationId xmlns:p14="http://schemas.microsoft.com/office/powerpoint/2010/main" val="60809976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3511" y="245533"/>
            <a:ext cx="8462904" cy="6347178"/>
          </a:xfrm>
          <a:prstGeom prst="rect">
            <a:avLst/>
          </a:prstGeom>
        </p:spPr>
      </p:pic>
    </p:spTree>
    <p:extLst>
      <p:ext uri="{BB962C8B-B14F-4D97-AF65-F5344CB8AC3E}">
        <p14:creationId xmlns:p14="http://schemas.microsoft.com/office/powerpoint/2010/main" val="10043178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sz="4800" dirty="0"/>
              <a:t>Mold Facts</a:t>
            </a:r>
          </a:p>
        </p:txBody>
      </p:sp>
      <p:sp>
        <p:nvSpPr>
          <p:cNvPr id="5" name="Rectangle 3"/>
          <p:cNvSpPr>
            <a:spLocks noGrp="1" noChangeArrowheads="1"/>
          </p:cNvSpPr>
          <p:nvPr>
            <p:ph idx="1"/>
          </p:nvPr>
        </p:nvSpPr>
        <p:spPr>
          <a:xfrm>
            <a:off x="90311" y="2086681"/>
            <a:ext cx="6468533" cy="4664075"/>
          </a:xfrm>
        </p:spPr>
        <p:txBody>
          <a:bodyPr rtlCol="0">
            <a:normAutofit fontScale="92500"/>
          </a:bodyPr>
          <a:lstStyle/>
          <a:p>
            <a:pPr marL="609600" indent="-609600">
              <a:buFontTx/>
              <a:buChar char="•"/>
              <a:defRPr/>
            </a:pPr>
            <a:r>
              <a:rPr lang="en-CA" altLang="en-US" dirty="0"/>
              <a:t>Are simple small organisms found in/outdoors</a:t>
            </a:r>
          </a:p>
          <a:p>
            <a:pPr marL="609600" indent="-609600">
              <a:buFontTx/>
              <a:buChar char="•"/>
              <a:defRPr/>
            </a:pPr>
            <a:r>
              <a:rPr lang="en-CA" altLang="en-US" dirty="0"/>
              <a:t>Play an important role in the breakdown of organic compounds</a:t>
            </a:r>
          </a:p>
          <a:p>
            <a:pPr marL="609600" indent="-609600">
              <a:buFontTx/>
              <a:buChar char="•"/>
              <a:defRPr/>
            </a:pPr>
            <a:r>
              <a:rPr lang="en-CA" altLang="en-US" dirty="0"/>
              <a:t>People react differently to exposure (hay fever, asthma …)</a:t>
            </a:r>
          </a:p>
          <a:p>
            <a:pPr marL="609600" indent="-609600">
              <a:buFontTx/>
              <a:buChar char="•"/>
              <a:defRPr/>
            </a:pPr>
            <a:r>
              <a:rPr lang="en-CA" altLang="en-US" dirty="0"/>
              <a:t>Mould, carbon-monoxide and Radon are the top three causes of poor indoor air quality</a:t>
            </a:r>
          </a:p>
          <a:p>
            <a:pPr marL="609600" indent="-609600">
              <a:buFontTx/>
              <a:buChar char="•"/>
              <a:defRPr/>
            </a:pPr>
            <a:r>
              <a:rPr lang="en-CA" altLang="en-US" dirty="0"/>
              <a:t>Will grow within 72 hours in ideal conditions</a:t>
            </a:r>
          </a:p>
          <a:p>
            <a:pPr marL="609600" indent="-609600">
              <a:buFontTx/>
              <a:buChar char="•"/>
              <a:defRPr/>
            </a:pPr>
            <a:r>
              <a:rPr lang="en-CA" altLang="en-US" dirty="0"/>
              <a:t>Affected by: air circulation, moisture, food source, time and temperature</a:t>
            </a:r>
          </a:p>
          <a:p>
            <a:pPr marL="609600" indent="-609600">
              <a:buFontTx/>
              <a:buChar char="•"/>
              <a:defRPr/>
            </a:pPr>
            <a:r>
              <a:rPr lang="en-CA" altLang="en-US" dirty="0"/>
              <a:t>Over 100,000 species have been identified</a:t>
            </a:r>
          </a:p>
        </p:txBody>
      </p:sp>
      <p:pic>
        <p:nvPicPr>
          <p:cNvPr id="31748" name="Picture 6" descr="Mold on walls"/>
          <p:cNvPicPr>
            <a:picLocks noChangeAspect="1" noChangeArrowheads="1"/>
          </p:cNvPicPr>
          <p:nvPr/>
        </p:nvPicPr>
        <p:blipFill rotWithShape="1">
          <a:blip r:embed="rId2">
            <a:extLst>
              <a:ext uri="{28A0092B-C50C-407E-A947-70E740481C1C}">
                <a14:useLocalDpi xmlns:a14="http://schemas.microsoft.com/office/drawing/2010/main" val="0"/>
              </a:ext>
            </a:extLst>
          </a:blip>
          <a:srcRect r="9358"/>
          <a:stretch/>
        </p:blipFill>
        <p:spPr bwMode="auto">
          <a:xfrm>
            <a:off x="6958957" y="2414940"/>
            <a:ext cx="5029843" cy="400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10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sz="4800" dirty="0"/>
              <a:t>Mold Facts</a:t>
            </a:r>
          </a:p>
        </p:txBody>
      </p:sp>
      <p:sp>
        <p:nvSpPr>
          <p:cNvPr id="32771" name="Rectangle 3"/>
          <p:cNvSpPr>
            <a:spLocks noGrp="1" noChangeArrowheads="1"/>
          </p:cNvSpPr>
          <p:nvPr>
            <p:ph idx="1"/>
          </p:nvPr>
        </p:nvSpPr>
        <p:spPr>
          <a:xfrm>
            <a:off x="120651" y="2243668"/>
            <a:ext cx="5033963" cy="3976510"/>
          </a:xfrm>
        </p:spPr>
        <p:txBody>
          <a:bodyPr/>
          <a:lstStyle/>
          <a:p>
            <a:pPr marL="609600" indent="-609600">
              <a:buFontTx/>
              <a:buChar char="•"/>
            </a:pPr>
            <a:r>
              <a:rPr lang="en-CA" altLang="en-US" dirty="0"/>
              <a:t>A colony of spores = . </a:t>
            </a:r>
          </a:p>
          <a:p>
            <a:pPr marL="609600" indent="-609600">
              <a:buFontTx/>
              <a:buChar char="•"/>
            </a:pPr>
            <a:r>
              <a:rPr lang="en-CA" altLang="en-US" dirty="0"/>
              <a:t>“Killing” a mould spore does NOT decrease your health hazard</a:t>
            </a:r>
          </a:p>
          <a:p>
            <a:pPr marL="609600" indent="-609600">
              <a:buFontTx/>
              <a:buChar char="•"/>
            </a:pPr>
            <a:r>
              <a:rPr lang="en-CA" altLang="en-US" dirty="0"/>
              <a:t>Bleaching mould is hazardous to your health</a:t>
            </a:r>
          </a:p>
          <a:p>
            <a:pPr marL="609600" indent="-609600">
              <a:buFontTx/>
              <a:buChar char="•"/>
            </a:pPr>
            <a:r>
              <a:rPr lang="en-CA" altLang="en-US" dirty="0"/>
              <a:t>Viable and non-viable spores</a:t>
            </a:r>
          </a:p>
          <a:p>
            <a:pPr marL="609600" indent="-609600">
              <a:buFontTx/>
              <a:buChar char="•"/>
            </a:pPr>
            <a:r>
              <a:rPr lang="en-US" altLang="en-US" dirty="0" err="1"/>
              <a:t>Stachybotrys</a:t>
            </a:r>
            <a:r>
              <a:rPr lang="en-US" altLang="en-US" dirty="0"/>
              <a:t>, Aspergillus, and Penicillium</a:t>
            </a:r>
            <a:endParaRPr lang="en-CA" altLang="en-US" dirty="0"/>
          </a:p>
          <a:p>
            <a:pPr marL="609600" indent="-609600">
              <a:buFontTx/>
              <a:buChar char="•"/>
            </a:pPr>
            <a:endParaRPr lang="en-CA" altLang="en-US" sz="2800" dirty="0"/>
          </a:p>
        </p:txBody>
      </p:sp>
      <p:pic>
        <p:nvPicPr>
          <p:cNvPr id="32772" name="Picture 2" descr="http://orangemold.net/wp-content/uploads/2016/01/Bad-Black-mold-on-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097" y="2699455"/>
            <a:ext cx="5672539" cy="327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981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685800"/>
            <a:ext cx="10133330" cy="1267178"/>
          </a:xfrm>
        </p:spPr>
        <p:txBody>
          <a:bodyPr>
            <a:normAutofit/>
          </a:bodyPr>
          <a:lstStyle/>
          <a:p>
            <a:pPr>
              <a:defRPr/>
            </a:pPr>
            <a:r>
              <a:rPr lang="en-CA" sz="4800" dirty="0"/>
              <a:t>Mold Regulations</a:t>
            </a:r>
          </a:p>
        </p:txBody>
      </p:sp>
      <p:sp>
        <p:nvSpPr>
          <p:cNvPr id="5" name="Text Box 5"/>
          <p:cNvSpPr txBox="1">
            <a:spLocks noGrp="1" noChangeArrowheads="1"/>
          </p:cNvSpPr>
          <p:nvPr>
            <p:ph idx="1"/>
          </p:nvPr>
        </p:nvSpPr>
        <p:spPr>
          <a:xfrm>
            <a:off x="388144" y="2187223"/>
            <a:ext cx="5033963" cy="3120854"/>
          </a:xfrm>
          <a:ln>
            <a:miter lim="800000"/>
            <a:headEnd/>
            <a:tailEnd/>
          </a:ln>
        </p:spPr>
        <p:txBody>
          <a:bodyPr rtlCol="0">
            <a:spAutoFit/>
          </a:bodyPr>
          <a:lstStyle/>
          <a:p>
            <a:pPr marL="182880" indent="-182880">
              <a:spcBef>
                <a:spcPct val="50000"/>
              </a:spcBef>
              <a:buFontTx/>
              <a:buChar char="•"/>
              <a:defRPr/>
            </a:pPr>
            <a:r>
              <a:rPr lang="en-US" dirty="0">
                <a:cs typeface="Arial" charset="0"/>
              </a:rPr>
              <a:t>Mould is excluded from many insurance policies</a:t>
            </a:r>
          </a:p>
          <a:p>
            <a:pPr marL="182880" indent="-182880">
              <a:spcBef>
                <a:spcPct val="50000"/>
              </a:spcBef>
              <a:buFontTx/>
              <a:buChar char="•"/>
              <a:defRPr/>
            </a:pPr>
            <a:r>
              <a:rPr lang="en-US" dirty="0">
                <a:cs typeface="Arial" charset="0"/>
              </a:rPr>
              <a:t>However:</a:t>
            </a:r>
          </a:p>
          <a:p>
            <a:pPr marL="182880" indent="-182880">
              <a:spcBef>
                <a:spcPct val="50000"/>
              </a:spcBef>
              <a:buFontTx/>
              <a:buChar char="•"/>
              <a:defRPr/>
            </a:pPr>
            <a:r>
              <a:rPr lang="en-US" dirty="0">
                <a:cs typeface="Arial" charset="0"/>
              </a:rPr>
              <a:t>If mould is present (regardless of insurance coverage) contractors are bound by WorkSafe Regulations and must take suitable precautions</a:t>
            </a:r>
          </a:p>
        </p:txBody>
      </p:sp>
      <p:pic>
        <p:nvPicPr>
          <p:cNvPr id="33796" name="Picture 3" descr="m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288" y="2187223"/>
            <a:ext cx="6034548" cy="427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538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156" y="685800"/>
            <a:ext cx="9275374" cy="1222022"/>
          </a:xfrm>
        </p:spPr>
        <p:txBody>
          <a:bodyPr>
            <a:normAutofit/>
          </a:bodyPr>
          <a:lstStyle/>
          <a:p>
            <a:pPr>
              <a:defRPr/>
            </a:pPr>
            <a:r>
              <a:rPr lang="en-CA" sz="4400" dirty="0"/>
              <a:t>Mold Regulations</a:t>
            </a:r>
          </a:p>
        </p:txBody>
      </p:sp>
      <p:sp>
        <p:nvSpPr>
          <p:cNvPr id="5" name="Text Box 5"/>
          <p:cNvSpPr txBox="1">
            <a:spLocks noGrp="1" noChangeArrowheads="1"/>
          </p:cNvSpPr>
          <p:nvPr>
            <p:ph idx="1"/>
          </p:nvPr>
        </p:nvSpPr>
        <p:spPr>
          <a:xfrm>
            <a:off x="499268" y="2187223"/>
            <a:ext cx="5033963" cy="4005199"/>
          </a:xfrm>
          <a:ln>
            <a:miter lim="800000"/>
            <a:headEnd/>
            <a:tailEnd/>
          </a:ln>
        </p:spPr>
        <p:txBody>
          <a:bodyPr rtlCol="0">
            <a:spAutoFit/>
          </a:bodyPr>
          <a:lstStyle/>
          <a:p>
            <a:pPr marL="182880" indent="-182880">
              <a:defRPr/>
            </a:pPr>
            <a:r>
              <a:rPr lang="en-GB" i="1" dirty="0">
                <a:cs typeface="Arial" charset="0"/>
              </a:rPr>
              <a:t>  </a:t>
            </a:r>
            <a:r>
              <a:rPr lang="en-GB" i="1" dirty="0" err="1">
                <a:cs typeface="Arial" charset="0"/>
              </a:rPr>
              <a:t>Worksafe</a:t>
            </a:r>
            <a:r>
              <a:rPr lang="en-GB" i="1" dirty="0">
                <a:cs typeface="Arial" charset="0"/>
              </a:rPr>
              <a:t> BC Guideline G4.79</a:t>
            </a:r>
            <a:r>
              <a:rPr lang="en-GB" dirty="0">
                <a:cs typeface="Arial" charset="0"/>
              </a:rPr>
              <a:t>, January, 2002 revised February 2007</a:t>
            </a:r>
          </a:p>
          <a:p>
            <a:pPr marL="342900" indent="-342900">
              <a:defRPr/>
            </a:pPr>
            <a:r>
              <a:rPr lang="en-GB" dirty="0">
                <a:cs typeface="Arial" charset="0"/>
              </a:rPr>
              <a:t>3 Levels of remediation based on quantity of mould present (not visible)</a:t>
            </a:r>
          </a:p>
          <a:p>
            <a:pPr marL="342900" indent="-342900">
              <a:defRPr/>
            </a:pPr>
            <a:r>
              <a:rPr lang="en-GB" dirty="0">
                <a:cs typeface="Arial" charset="0"/>
              </a:rPr>
              <a:t>Consultant and trained contractor must be retained for all projects where there is more than 10 square feet of mould present.</a:t>
            </a:r>
            <a:endParaRPr lang="en-US" dirty="0">
              <a:cs typeface="Arial" charset="0"/>
            </a:endParaRPr>
          </a:p>
        </p:txBody>
      </p:sp>
      <p:sp>
        <p:nvSpPr>
          <p:cNvPr id="34820" name="AutoShape 8" descr="Image result for worksafe bc logo"/>
          <p:cNvSpPr>
            <a:spLocks noChangeAspect="1" noChangeArrowheads="1"/>
          </p:cNvSpPr>
          <p:nvPr/>
        </p:nvSpPr>
        <p:spPr bwMode="auto">
          <a:xfrm>
            <a:off x="2711450" y="381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4821" name="Picture 12" descr="http://www.icbaindependent.ca/wpinst/wp-content/uploads/2013/07/worksafe_bc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7183" y="3171825"/>
            <a:ext cx="3384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98888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56" y="685800"/>
            <a:ext cx="9783374" cy="1188156"/>
          </a:xfrm>
        </p:spPr>
        <p:txBody>
          <a:bodyPr>
            <a:normAutofit/>
          </a:bodyPr>
          <a:lstStyle/>
          <a:p>
            <a:pPr>
              <a:defRPr/>
            </a:pPr>
            <a:r>
              <a:rPr lang="en-CA" sz="4800" dirty="0"/>
              <a:t>Mold Regulations</a:t>
            </a:r>
          </a:p>
        </p:txBody>
      </p:sp>
      <p:sp>
        <p:nvSpPr>
          <p:cNvPr id="5" name="Rectangle 3"/>
          <p:cNvSpPr>
            <a:spLocks noGrp="1" noChangeArrowheads="1"/>
          </p:cNvSpPr>
          <p:nvPr>
            <p:ph idx="1"/>
          </p:nvPr>
        </p:nvSpPr>
        <p:spPr>
          <a:xfrm>
            <a:off x="0" y="2164646"/>
            <a:ext cx="5033963" cy="5019675"/>
          </a:xfrm>
        </p:spPr>
        <p:txBody>
          <a:bodyPr/>
          <a:lstStyle/>
          <a:p>
            <a:pPr marL="457200" indent="-457200" algn="r">
              <a:buFontTx/>
              <a:buAutoNum type="arabicPeriod"/>
            </a:pPr>
            <a:r>
              <a:rPr lang="en-US" altLang="en-US" dirty="0"/>
              <a:t>Disposal of hazardous materials is regulated by MOE (Ministry Of Environment) regulations</a:t>
            </a:r>
          </a:p>
          <a:p>
            <a:pPr marL="457200" indent="-457200" algn="r">
              <a:buFontTx/>
              <a:buAutoNum type="arabicPeriod"/>
            </a:pPr>
            <a:r>
              <a:rPr lang="en-US" altLang="en-US" dirty="0"/>
              <a:t>Mold is considered a hazardous material</a:t>
            </a:r>
          </a:p>
          <a:p>
            <a:pPr marL="457200" indent="-457200" algn="r">
              <a:buFontTx/>
              <a:buAutoNum type="arabicPeriod"/>
            </a:pPr>
            <a:r>
              <a:rPr lang="en-US" altLang="en-US" dirty="0"/>
              <a:t>Improper disposal has potentially significant liability implications for owners</a:t>
            </a:r>
          </a:p>
          <a:p>
            <a:pPr marL="457200" indent="-457200" algn="r">
              <a:buFontTx/>
              <a:buAutoNum type="arabicPeriod"/>
            </a:pPr>
            <a:r>
              <a:rPr lang="en-US" altLang="en-US" dirty="0"/>
              <a:t>Manifesting helps protect owner once materials leave the owners site / control</a:t>
            </a:r>
          </a:p>
        </p:txBody>
      </p:sp>
      <p:pic>
        <p:nvPicPr>
          <p:cNvPr id="35845" name="Picture 12" descr="http://www.icbaindependent.ca/wpinst/wp-content/uploads/2013/07/worksafe_bc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05" y="3631847"/>
            <a:ext cx="3384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839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sz="4800" dirty="0"/>
              <a:t>Mold – Level 1</a:t>
            </a:r>
          </a:p>
        </p:txBody>
      </p:sp>
      <p:sp>
        <p:nvSpPr>
          <p:cNvPr id="5" name="Rectangle 3"/>
          <p:cNvSpPr>
            <a:spLocks noGrp="1" noChangeArrowheads="1"/>
          </p:cNvSpPr>
          <p:nvPr>
            <p:ph idx="1"/>
          </p:nvPr>
        </p:nvSpPr>
        <p:spPr>
          <a:xfrm>
            <a:off x="335140" y="2209802"/>
            <a:ext cx="5033963" cy="3039532"/>
          </a:xfrm>
        </p:spPr>
        <p:txBody>
          <a:bodyPr rtlCol="0">
            <a:normAutofit/>
          </a:bodyPr>
          <a:lstStyle/>
          <a:p>
            <a:pPr marL="457200" indent="-457200">
              <a:defRPr/>
            </a:pPr>
            <a:r>
              <a:rPr lang="en-CA" sz="2800" dirty="0"/>
              <a:t>Under 10 SF </a:t>
            </a:r>
          </a:p>
          <a:p>
            <a:pPr marL="457200" indent="-457200">
              <a:defRPr/>
            </a:pPr>
            <a:r>
              <a:rPr lang="en-CA" sz="2800" dirty="0"/>
              <a:t>Non-inhabitable space</a:t>
            </a:r>
          </a:p>
          <a:p>
            <a:pPr marL="457200" indent="-457200">
              <a:defRPr/>
            </a:pPr>
            <a:r>
              <a:rPr lang="en-CA" sz="2800" dirty="0"/>
              <a:t>PPE</a:t>
            </a:r>
          </a:p>
          <a:p>
            <a:pPr marL="457200" indent="-457200">
              <a:defRPr/>
            </a:pPr>
            <a:r>
              <a:rPr lang="en-CA" sz="2800" dirty="0"/>
              <a:t> Half face mask P95</a:t>
            </a:r>
          </a:p>
          <a:p>
            <a:pPr marL="457200" indent="-457200">
              <a:defRPr/>
            </a:pPr>
            <a:r>
              <a:rPr lang="en-CA" sz="2800" dirty="0"/>
              <a:t>Does NOT have to be qualified</a:t>
            </a:r>
          </a:p>
          <a:p>
            <a:pPr marL="609600" indent="-609600">
              <a:buFontTx/>
              <a:buChar char="•"/>
              <a:defRPr/>
            </a:pPr>
            <a:endParaRPr lang="en-CA" sz="2800" dirty="0"/>
          </a:p>
          <a:p>
            <a:pPr marL="609600" indent="-609600">
              <a:buFontTx/>
              <a:buChar char="•"/>
              <a:defRPr/>
            </a:pPr>
            <a:endParaRPr lang="en-CA" sz="2800" dirty="0"/>
          </a:p>
          <a:p>
            <a:pPr marL="609600" indent="-609600">
              <a:buFontTx/>
              <a:buChar char="•"/>
              <a:defRPr/>
            </a:pPr>
            <a:endParaRPr lang="en-CA" sz="2800" dirty="0"/>
          </a:p>
          <a:p>
            <a:pPr marL="609600" indent="-609600">
              <a:buFontTx/>
              <a:buChar char="•"/>
              <a:defRPr/>
            </a:pPr>
            <a:endParaRPr lang="en-CA" sz="3600" dirty="0"/>
          </a:p>
        </p:txBody>
      </p:sp>
      <p:pic>
        <p:nvPicPr>
          <p:cNvPr id="36868" name="Picture 2" descr="How To Clean Mold and Mildew From Window S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778" y="2209801"/>
            <a:ext cx="6080655" cy="45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447584" y="1134208"/>
            <a:ext cx="395654" cy="523220"/>
          </a:xfrm>
          <a:prstGeom prst="rect">
            <a:avLst/>
          </a:prstGeom>
          <a:noFill/>
        </p:spPr>
        <p:txBody>
          <a:bodyPr wrap="square" rtlCol="0">
            <a:spAutoFit/>
          </a:bodyPr>
          <a:lstStyle/>
          <a:p>
            <a:r>
              <a:rPr lang="en-CA" sz="2800" dirty="0">
                <a:latin typeface="French Script MT" panose="03020402040607040605" pitchFamily="66" charset="0"/>
              </a:rPr>
              <a:t>S</a:t>
            </a:r>
          </a:p>
        </p:txBody>
      </p:sp>
    </p:spTree>
    <p:extLst>
      <p:ext uri="{BB962C8B-B14F-4D97-AF65-F5344CB8AC3E}">
        <p14:creationId xmlns:p14="http://schemas.microsoft.com/office/powerpoint/2010/main" val="132667575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800" dirty="0"/>
              <a:t>Desired Outcomes…</a:t>
            </a:r>
          </a:p>
        </p:txBody>
      </p:sp>
      <p:sp>
        <p:nvSpPr>
          <p:cNvPr id="3" name="Content Placeholder 2"/>
          <p:cNvSpPr>
            <a:spLocks noGrp="1"/>
          </p:cNvSpPr>
          <p:nvPr>
            <p:ph idx="1"/>
          </p:nvPr>
        </p:nvSpPr>
        <p:spPr>
          <a:xfrm>
            <a:off x="466239" y="2078570"/>
            <a:ext cx="10269493" cy="3035298"/>
          </a:xfrm>
        </p:spPr>
        <p:txBody>
          <a:bodyPr>
            <a:noAutofit/>
          </a:bodyPr>
          <a:lstStyle/>
          <a:p>
            <a:r>
              <a:rPr lang="en-CA" dirty="0"/>
              <a:t>P</a:t>
            </a:r>
            <a:r>
              <a:rPr lang="en-CA" sz="2400" dirty="0"/>
              <a:t>rovide you with </a:t>
            </a:r>
            <a:r>
              <a:rPr lang="en-CA" sz="2400" b="1" dirty="0"/>
              <a:t>SOLUTIONS</a:t>
            </a:r>
            <a:r>
              <a:rPr lang="en-CA" sz="2400" dirty="0"/>
              <a:t> to “</a:t>
            </a:r>
            <a:r>
              <a:rPr lang="en-CA" dirty="0"/>
              <a:t>Y</a:t>
            </a:r>
            <a:r>
              <a:rPr lang="en-CA" sz="2400" dirty="0"/>
              <a:t>our Pain”</a:t>
            </a:r>
          </a:p>
          <a:p>
            <a:r>
              <a:rPr lang="en-CA" dirty="0"/>
              <a:t>Empower you with </a:t>
            </a:r>
            <a:r>
              <a:rPr lang="en-CA" b="1" dirty="0"/>
              <a:t>ACCURATE INFORMATION </a:t>
            </a:r>
            <a:r>
              <a:rPr lang="en-CA" dirty="0"/>
              <a:t>so that you can speak with knowledge</a:t>
            </a:r>
          </a:p>
          <a:p>
            <a:r>
              <a:rPr lang="en-CA" dirty="0"/>
              <a:t>Help you address your client’s </a:t>
            </a:r>
            <a:r>
              <a:rPr lang="en-CA" b="1" dirty="0"/>
              <a:t>FEAR FACTOR </a:t>
            </a:r>
            <a:r>
              <a:rPr lang="en-CA" dirty="0"/>
              <a:t>when it comes to hazardous materials</a:t>
            </a:r>
          </a:p>
          <a:p>
            <a:r>
              <a:rPr lang="en-CA" dirty="0"/>
              <a:t>Give you a “</a:t>
            </a:r>
            <a:r>
              <a:rPr lang="en-CA" b="1" dirty="0"/>
              <a:t>GO TO” source </a:t>
            </a:r>
            <a:r>
              <a:rPr lang="en-CA" dirty="0"/>
              <a:t>to provide professional direction</a:t>
            </a:r>
          </a:p>
        </p:txBody>
      </p:sp>
      <p:pic>
        <p:nvPicPr>
          <p:cNvPr id="6" name="Picture 5"/>
          <p:cNvPicPr>
            <a:picLocks noChangeAspect="1"/>
          </p:cNvPicPr>
          <p:nvPr/>
        </p:nvPicPr>
        <p:blipFill>
          <a:blip r:embed="rId2"/>
          <a:stretch>
            <a:fillRect/>
          </a:stretch>
        </p:blipFill>
        <p:spPr>
          <a:xfrm>
            <a:off x="10294180" y="4786489"/>
            <a:ext cx="1572982" cy="1572982"/>
          </a:xfrm>
          <a:prstGeom prst="rect">
            <a:avLst/>
          </a:prstGeom>
        </p:spPr>
      </p:pic>
      <p:pic>
        <p:nvPicPr>
          <p:cNvPr id="5" name="Picture 4"/>
          <p:cNvPicPr>
            <a:picLocks noChangeAspect="1"/>
          </p:cNvPicPr>
          <p:nvPr/>
        </p:nvPicPr>
        <p:blipFill rotWithShape="1">
          <a:blip r:embed="rId3"/>
          <a:srcRect l="2806" t="5716" r="2778" b="30072"/>
          <a:stretch/>
        </p:blipFill>
        <p:spPr>
          <a:xfrm>
            <a:off x="712901" y="5233255"/>
            <a:ext cx="1733550" cy="679450"/>
          </a:xfrm>
          <a:prstGeom prst="rect">
            <a:avLst/>
          </a:prstGeom>
        </p:spPr>
      </p:pic>
    </p:spTree>
    <p:extLst>
      <p:ext uri="{BB962C8B-B14F-4D97-AF65-F5344CB8AC3E}">
        <p14:creationId xmlns:p14="http://schemas.microsoft.com/office/powerpoint/2010/main" val="2632674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sz="4800" dirty="0"/>
              <a:t>Mold – Level 2</a:t>
            </a:r>
          </a:p>
        </p:txBody>
      </p:sp>
      <p:sp>
        <p:nvSpPr>
          <p:cNvPr id="5" name="Rectangle 3"/>
          <p:cNvSpPr>
            <a:spLocks noGrp="1" noChangeArrowheads="1"/>
          </p:cNvSpPr>
          <p:nvPr>
            <p:ph idx="1"/>
          </p:nvPr>
        </p:nvSpPr>
        <p:spPr>
          <a:xfrm>
            <a:off x="188385" y="2063047"/>
            <a:ext cx="5941482" cy="3931354"/>
          </a:xfrm>
        </p:spPr>
        <p:txBody>
          <a:bodyPr rtlCol="0">
            <a:normAutofit/>
          </a:bodyPr>
          <a:lstStyle/>
          <a:p>
            <a:pPr marL="457200" indent="-457200">
              <a:defRPr/>
            </a:pPr>
            <a:r>
              <a:rPr lang="en-CA" sz="2800" dirty="0"/>
              <a:t>Between 10-100 SF</a:t>
            </a:r>
          </a:p>
          <a:p>
            <a:pPr marL="457200" indent="-457200">
              <a:defRPr/>
            </a:pPr>
            <a:r>
              <a:rPr lang="en-CA" sz="2800" dirty="0"/>
              <a:t>MUST be Qualified</a:t>
            </a:r>
          </a:p>
          <a:p>
            <a:pPr marL="457200" indent="-457200">
              <a:defRPr/>
            </a:pPr>
            <a:r>
              <a:rPr lang="en-CA" sz="2800" dirty="0"/>
              <a:t>PPE</a:t>
            </a:r>
          </a:p>
          <a:p>
            <a:pPr marL="457200" indent="-457200">
              <a:defRPr/>
            </a:pPr>
            <a:r>
              <a:rPr lang="en-CA" sz="2800" dirty="0"/>
              <a:t>Full face PAPR (powered air purifying respirator) P100</a:t>
            </a:r>
          </a:p>
          <a:p>
            <a:pPr marL="457200" indent="-457200">
              <a:defRPr/>
            </a:pPr>
            <a:r>
              <a:rPr lang="en-CA" sz="2800" dirty="0"/>
              <a:t>Containment</a:t>
            </a:r>
          </a:p>
          <a:p>
            <a:pPr marL="457200" indent="-457200">
              <a:defRPr/>
            </a:pPr>
            <a:r>
              <a:rPr lang="en-CA" sz="2800" dirty="0"/>
              <a:t>Negative Air</a:t>
            </a:r>
          </a:p>
          <a:p>
            <a:pPr marL="182880" indent="-182880">
              <a:defRPr/>
            </a:pPr>
            <a:endParaRPr lang="en-CA" sz="2800" dirty="0"/>
          </a:p>
          <a:p>
            <a:pPr marL="609600" indent="-609600">
              <a:buFontTx/>
              <a:buChar char="•"/>
              <a:defRPr/>
            </a:pPr>
            <a:endParaRPr lang="en-CA" sz="2800" dirty="0"/>
          </a:p>
          <a:p>
            <a:pPr marL="609600" indent="-609600">
              <a:buFontTx/>
              <a:buChar char="•"/>
              <a:defRPr/>
            </a:pPr>
            <a:endParaRPr lang="en-CA" sz="2800" dirty="0"/>
          </a:p>
          <a:p>
            <a:pPr marL="609600" indent="-609600">
              <a:buFontTx/>
              <a:buChar char="•"/>
              <a:defRPr/>
            </a:pPr>
            <a:endParaRPr lang="en-CA" sz="3600" dirty="0"/>
          </a:p>
        </p:txBody>
      </p:sp>
      <p:pic>
        <p:nvPicPr>
          <p:cNvPr id="4" name="Picture 3"/>
          <p:cNvPicPr>
            <a:picLocks noChangeAspect="1"/>
          </p:cNvPicPr>
          <p:nvPr/>
        </p:nvPicPr>
        <p:blipFill>
          <a:blip r:embed="rId2"/>
          <a:stretch>
            <a:fillRect/>
          </a:stretch>
        </p:blipFill>
        <p:spPr>
          <a:xfrm>
            <a:off x="6005689" y="2201333"/>
            <a:ext cx="5881511" cy="4411133"/>
          </a:xfrm>
          <a:prstGeom prst="rect">
            <a:avLst/>
          </a:prstGeom>
        </p:spPr>
      </p:pic>
    </p:spTree>
    <p:extLst>
      <p:ext uri="{BB962C8B-B14F-4D97-AF65-F5344CB8AC3E}">
        <p14:creationId xmlns:p14="http://schemas.microsoft.com/office/powerpoint/2010/main" val="2688265139"/>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sz="4800" dirty="0"/>
              <a:t>Mold – Level 3</a:t>
            </a:r>
          </a:p>
        </p:txBody>
      </p:sp>
      <p:sp>
        <p:nvSpPr>
          <p:cNvPr id="38915" name="Rectangle 3"/>
          <p:cNvSpPr>
            <a:spLocks noGrp="1" noChangeArrowheads="1"/>
          </p:cNvSpPr>
          <p:nvPr>
            <p:ph idx="1"/>
          </p:nvPr>
        </p:nvSpPr>
        <p:spPr>
          <a:xfrm>
            <a:off x="188385" y="2097881"/>
            <a:ext cx="5033963" cy="5019675"/>
          </a:xfrm>
        </p:spPr>
        <p:txBody>
          <a:bodyPr/>
          <a:lstStyle/>
          <a:p>
            <a:pPr marL="457200" indent="-457200">
              <a:buFontTx/>
              <a:buChar char="•"/>
            </a:pPr>
            <a:r>
              <a:rPr lang="en-CA" altLang="en-US" dirty="0"/>
              <a:t>Over 100 SF</a:t>
            </a:r>
          </a:p>
          <a:p>
            <a:pPr marL="457200" indent="-457200">
              <a:buFontTx/>
              <a:buChar char="•"/>
            </a:pPr>
            <a:r>
              <a:rPr lang="en-CA" altLang="en-US" dirty="0"/>
              <a:t>MUST be Qualified</a:t>
            </a:r>
          </a:p>
          <a:p>
            <a:pPr marL="457200" indent="-457200">
              <a:buFontTx/>
              <a:buChar char="•"/>
            </a:pPr>
            <a:r>
              <a:rPr lang="en-CA" altLang="en-US" dirty="0"/>
              <a:t>PPE</a:t>
            </a:r>
          </a:p>
          <a:p>
            <a:pPr marL="457200" indent="-457200">
              <a:buFontTx/>
              <a:buChar char="•"/>
            </a:pPr>
            <a:r>
              <a:rPr lang="en-CA" altLang="en-US" dirty="0"/>
              <a:t>Full face PARP (powered air purifying respirator) P100</a:t>
            </a:r>
          </a:p>
          <a:p>
            <a:pPr marL="457200" indent="-457200">
              <a:buFontTx/>
              <a:buChar char="•"/>
            </a:pPr>
            <a:r>
              <a:rPr lang="en-CA" altLang="en-US" dirty="0"/>
              <a:t>Containment</a:t>
            </a:r>
          </a:p>
          <a:p>
            <a:pPr marL="457200" indent="-457200">
              <a:buFontTx/>
              <a:buChar char="•"/>
            </a:pPr>
            <a:r>
              <a:rPr lang="en-CA" altLang="en-US" dirty="0"/>
              <a:t>Negative Air</a:t>
            </a:r>
          </a:p>
          <a:p>
            <a:pPr marL="457200" indent="-457200">
              <a:buFontTx/>
              <a:buChar char="•"/>
            </a:pPr>
            <a:r>
              <a:rPr lang="en-CA" altLang="en-US" dirty="0"/>
              <a:t>Decontamination Chamber</a:t>
            </a:r>
          </a:p>
          <a:p>
            <a:pPr marL="457200" indent="-457200">
              <a:buFontTx/>
              <a:buChar char="•"/>
            </a:pPr>
            <a:r>
              <a:rPr lang="en-CA" altLang="en-US" dirty="0"/>
              <a:t>Possible air testing</a:t>
            </a:r>
          </a:p>
          <a:p>
            <a:pPr marL="457200" indent="-457200"/>
            <a:endParaRPr lang="en-CA" altLang="en-US" dirty="0"/>
          </a:p>
          <a:p>
            <a:pPr marL="457200" indent="-457200">
              <a:buFontTx/>
              <a:buChar char="•"/>
            </a:pPr>
            <a:endParaRPr lang="en-CA" altLang="en-US" dirty="0"/>
          </a:p>
          <a:p>
            <a:pPr marL="457200" indent="-457200">
              <a:buFontTx/>
              <a:buChar char="•"/>
            </a:pPr>
            <a:endParaRPr lang="en-CA" altLang="en-US" dirty="0"/>
          </a:p>
          <a:p>
            <a:pPr marL="457200" indent="-457200">
              <a:buFontTx/>
              <a:buChar char="•"/>
            </a:pPr>
            <a:endParaRPr lang="en-CA" altLang="en-US" sz="3200" dirty="0"/>
          </a:p>
        </p:txBody>
      </p:sp>
      <p:pic>
        <p:nvPicPr>
          <p:cNvPr id="4" name="Picture 3"/>
          <p:cNvPicPr>
            <a:picLocks noChangeAspect="1"/>
          </p:cNvPicPr>
          <p:nvPr/>
        </p:nvPicPr>
        <p:blipFill>
          <a:blip r:embed="rId2"/>
          <a:stretch>
            <a:fillRect/>
          </a:stretch>
        </p:blipFill>
        <p:spPr>
          <a:xfrm>
            <a:off x="5858935" y="2192865"/>
            <a:ext cx="6028266" cy="4521200"/>
          </a:xfrm>
          <a:prstGeom prst="rect">
            <a:avLst/>
          </a:prstGeom>
        </p:spPr>
      </p:pic>
    </p:spTree>
    <p:extLst>
      <p:ext uri="{BB962C8B-B14F-4D97-AF65-F5344CB8AC3E}">
        <p14:creationId xmlns:p14="http://schemas.microsoft.com/office/powerpoint/2010/main" val="2714588516"/>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Dealing With MOLD</a:t>
            </a:r>
          </a:p>
        </p:txBody>
      </p:sp>
      <p:sp>
        <p:nvSpPr>
          <p:cNvPr id="4" name="Text Placeholder 3"/>
          <p:cNvSpPr>
            <a:spLocks noGrp="1"/>
          </p:cNvSpPr>
          <p:nvPr>
            <p:ph type="body" sz="half" idx="2"/>
          </p:nvPr>
        </p:nvSpPr>
        <p:spPr>
          <a:xfrm>
            <a:off x="6965244" y="2348089"/>
            <a:ext cx="4784796" cy="3769247"/>
          </a:xfrm>
        </p:spPr>
        <p:txBody>
          <a:bodyPr>
            <a:normAutofit/>
          </a:bodyPr>
          <a:lstStyle/>
          <a:p>
            <a:pPr>
              <a:spcAft>
                <a:spcPts val="600"/>
              </a:spcAft>
              <a:buClr>
                <a:schemeClr val="accent1">
                  <a:lumMod val="75000"/>
                </a:schemeClr>
              </a:buClr>
            </a:pPr>
            <a:r>
              <a:rPr lang="en-CA" sz="2800" b="1" dirty="0"/>
              <a:t>1. Look for Any Source Of Moisture</a:t>
            </a:r>
            <a:r>
              <a:rPr lang="en-CA" sz="2800" dirty="0"/>
              <a:t> – Mold needs at least three factors to grow: Moisture, Food Source and Stale Air.  Controlling the moisture will control the mold.</a:t>
            </a:r>
          </a:p>
          <a:p>
            <a:endParaRPr lang="en-CA" dirty="0"/>
          </a:p>
        </p:txBody>
      </p:sp>
      <p:pic>
        <p:nvPicPr>
          <p:cNvPr id="4106" name="Picture 10" descr="http://indoorrestore.com/wp-content/uploads/2014/08/mold-growth-in-rocklin-home.jpg"/>
          <p:cNvPicPr>
            <a:picLocks noChangeAspect="1" noChangeArrowheads="1"/>
          </p:cNvPicPr>
          <p:nvPr/>
        </p:nvPicPr>
        <p:blipFill rotWithShape="1">
          <a:blip r:embed="rId2">
            <a:extLst>
              <a:ext uri="{28A0092B-C50C-407E-A947-70E740481C1C}">
                <a14:useLocalDpi xmlns:a14="http://schemas.microsoft.com/office/drawing/2010/main" val="0"/>
              </a:ext>
            </a:extLst>
          </a:blip>
          <a:srcRect l="-6591" t="7609" r="14613" b="245"/>
          <a:stretch/>
        </p:blipFill>
        <p:spPr bwMode="auto">
          <a:xfrm>
            <a:off x="0" y="2245835"/>
            <a:ext cx="5439625" cy="419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97782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Dealing With MOLD</a:t>
            </a:r>
          </a:p>
        </p:txBody>
      </p:sp>
      <p:sp>
        <p:nvSpPr>
          <p:cNvPr id="4" name="Text Placeholder 3"/>
          <p:cNvSpPr>
            <a:spLocks noGrp="1"/>
          </p:cNvSpPr>
          <p:nvPr>
            <p:ph type="body" sz="half" idx="2"/>
          </p:nvPr>
        </p:nvSpPr>
        <p:spPr>
          <a:xfrm>
            <a:off x="7191023" y="2329002"/>
            <a:ext cx="4321951" cy="2053336"/>
          </a:xfrm>
        </p:spPr>
        <p:txBody>
          <a:bodyPr>
            <a:normAutofit/>
          </a:bodyPr>
          <a:lstStyle/>
          <a:p>
            <a:pPr>
              <a:spcAft>
                <a:spcPts val="600"/>
              </a:spcAft>
              <a:buClr>
                <a:schemeClr val="accent1">
                  <a:lumMod val="75000"/>
                </a:schemeClr>
              </a:buClr>
            </a:pPr>
            <a:r>
              <a:rPr lang="en-CA" sz="2800" b="1" dirty="0"/>
              <a:t>2. Anything Under 10SF Can Be Cleaned</a:t>
            </a:r>
            <a:endParaRPr lang="en-CA" dirty="0"/>
          </a:p>
        </p:txBody>
      </p:sp>
      <p:pic>
        <p:nvPicPr>
          <p:cNvPr id="6" name="Picture 5"/>
          <p:cNvPicPr>
            <a:picLocks noChangeAspect="1"/>
          </p:cNvPicPr>
          <p:nvPr/>
        </p:nvPicPr>
        <p:blipFill>
          <a:blip r:embed="rId2"/>
          <a:stretch>
            <a:fillRect/>
          </a:stretch>
        </p:blipFill>
        <p:spPr>
          <a:xfrm>
            <a:off x="338667" y="2170289"/>
            <a:ext cx="5757333" cy="4318000"/>
          </a:xfrm>
          <a:prstGeom prst="rect">
            <a:avLst/>
          </a:prstGeom>
        </p:spPr>
      </p:pic>
    </p:spTree>
    <p:extLst>
      <p:ext uri="{BB962C8B-B14F-4D97-AF65-F5344CB8AC3E}">
        <p14:creationId xmlns:p14="http://schemas.microsoft.com/office/powerpoint/2010/main" val="1820615478"/>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Dealing With MOLD</a:t>
            </a:r>
          </a:p>
        </p:txBody>
      </p:sp>
      <p:sp>
        <p:nvSpPr>
          <p:cNvPr id="4" name="Text Placeholder 3"/>
          <p:cNvSpPr>
            <a:spLocks noGrp="1"/>
          </p:cNvSpPr>
          <p:nvPr>
            <p:ph type="body" sz="half" idx="2"/>
          </p:nvPr>
        </p:nvSpPr>
        <p:spPr>
          <a:xfrm>
            <a:off x="8827911" y="2306423"/>
            <a:ext cx="3115734" cy="3552509"/>
          </a:xfrm>
        </p:spPr>
        <p:txBody>
          <a:bodyPr>
            <a:normAutofit/>
          </a:bodyPr>
          <a:lstStyle/>
          <a:p>
            <a:pPr>
              <a:spcAft>
                <a:spcPts val="600"/>
              </a:spcAft>
              <a:buClr>
                <a:schemeClr val="accent1">
                  <a:lumMod val="75000"/>
                </a:schemeClr>
              </a:buClr>
            </a:pPr>
            <a:r>
              <a:rPr lang="en-CA" sz="2800" b="1" dirty="0"/>
              <a:t>3. Differentiate Between  habitable and non-inhabitable spaces</a:t>
            </a:r>
          </a:p>
        </p:txBody>
      </p:sp>
      <p:pic>
        <p:nvPicPr>
          <p:cNvPr id="6" name="Picture 5"/>
          <p:cNvPicPr>
            <a:picLocks noChangeAspect="1"/>
          </p:cNvPicPr>
          <p:nvPr/>
        </p:nvPicPr>
        <p:blipFill>
          <a:blip r:embed="rId2"/>
          <a:stretch>
            <a:fillRect/>
          </a:stretch>
        </p:blipFill>
        <p:spPr>
          <a:xfrm>
            <a:off x="417688" y="2054578"/>
            <a:ext cx="4214519" cy="3160889"/>
          </a:xfrm>
          <a:prstGeom prst="rect">
            <a:avLst/>
          </a:prstGeom>
        </p:spPr>
      </p:pic>
      <p:pic>
        <p:nvPicPr>
          <p:cNvPr id="8" name="Picture 7"/>
          <p:cNvPicPr>
            <a:picLocks noChangeAspect="1"/>
          </p:cNvPicPr>
          <p:nvPr/>
        </p:nvPicPr>
        <p:blipFill>
          <a:blip r:embed="rId3"/>
          <a:stretch>
            <a:fillRect/>
          </a:stretch>
        </p:blipFill>
        <p:spPr>
          <a:xfrm rot="5400000">
            <a:off x="4724987" y="2690063"/>
            <a:ext cx="4392320" cy="3294240"/>
          </a:xfrm>
          <a:prstGeom prst="rect">
            <a:avLst/>
          </a:prstGeom>
        </p:spPr>
      </p:pic>
    </p:spTree>
    <p:extLst>
      <p:ext uri="{BB962C8B-B14F-4D97-AF65-F5344CB8AC3E}">
        <p14:creationId xmlns:p14="http://schemas.microsoft.com/office/powerpoint/2010/main" val="62429158"/>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Dealing With MOLD</a:t>
            </a:r>
          </a:p>
        </p:txBody>
      </p:sp>
      <p:sp>
        <p:nvSpPr>
          <p:cNvPr id="4" name="Text Placeholder 3"/>
          <p:cNvSpPr>
            <a:spLocks noGrp="1"/>
          </p:cNvSpPr>
          <p:nvPr>
            <p:ph type="body" sz="half" idx="2"/>
          </p:nvPr>
        </p:nvSpPr>
        <p:spPr>
          <a:xfrm>
            <a:off x="7145867" y="2562578"/>
            <a:ext cx="4513862" cy="3148358"/>
          </a:xfrm>
        </p:spPr>
        <p:txBody>
          <a:bodyPr>
            <a:normAutofit/>
          </a:bodyPr>
          <a:lstStyle/>
          <a:p>
            <a:pPr>
              <a:spcAft>
                <a:spcPts val="600"/>
              </a:spcAft>
              <a:buClr>
                <a:schemeClr val="accent1">
                  <a:lumMod val="75000"/>
                </a:schemeClr>
              </a:buClr>
            </a:pPr>
            <a:r>
              <a:rPr lang="en-CA" sz="2800" b="1" dirty="0"/>
              <a:t>4. Call </a:t>
            </a:r>
            <a:r>
              <a:rPr lang="en-CA" sz="2800" b="1" dirty="0" err="1"/>
              <a:t>NorHaz</a:t>
            </a:r>
            <a:r>
              <a:rPr lang="en-CA" sz="2800" b="1" dirty="0"/>
              <a:t> for a free quote on anything over TEN SQUARE FEET</a:t>
            </a:r>
            <a:r>
              <a:rPr lang="en-CA" sz="2800" dirty="0"/>
              <a:t>.</a:t>
            </a:r>
          </a:p>
          <a:p>
            <a:endParaRPr lang="en-CA" dirty="0"/>
          </a:p>
        </p:txBody>
      </p:sp>
      <p:pic>
        <p:nvPicPr>
          <p:cNvPr id="5122" name="Picture 2" descr="http://blackmold.awardspace.com/pictures/mold_cei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224848"/>
            <a:ext cx="5475112" cy="44976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2806" t="5716" r="2778" b="30072"/>
          <a:stretch/>
        </p:blipFill>
        <p:spPr>
          <a:xfrm>
            <a:off x="9963150" y="5645150"/>
            <a:ext cx="1733550" cy="679450"/>
          </a:xfrm>
          <a:prstGeom prst="rect">
            <a:avLst/>
          </a:prstGeom>
        </p:spPr>
      </p:pic>
    </p:spTree>
    <p:extLst>
      <p:ext uri="{BB962C8B-B14F-4D97-AF65-F5344CB8AC3E}">
        <p14:creationId xmlns:p14="http://schemas.microsoft.com/office/powerpoint/2010/main" val="3913687493"/>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Inspecting a house… without killing the deal</a:t>
            </a:r>
          </a:p>
        </p:txBody>
      </p:sp>
      <p:sp>
        <p:nvSpPr>
          <p:cNvPr id="3" name="Content Placeholder 2"/>
          <p:cNvSpPr>
            <a:spLocks noGrp="1"/>
          </p:cNvSpPr>
          <p:nvPr>
            <p:ph idx="1"/>
          </p:nvPr>
        </p:nvSpPr>
        <p:spPr>
          <a:xfrm>
            <a:off x="680321" y="2246562"/>
            <a:ext cx="5608336" cy="3599313"/>
          </a:xfrm>
        </p:spPr>
        <p:txBody>
          <a:bodyPr>
            <a:normAutofit/>
          </a:bodyPr>
          <a:lstStyle/>
          <a:p>
            <a:r>
              <a:rPr lang="en-CA" sz="3200" dirty="0"/>
              <a:t>Juggling all parties - buyers, sellers, realtors, home inspectors, trades…</a:t>
            </a:r>
          </a:p>
          <a:p>
            <a:r>
              <a:rPr lang="en-CA" sz="3200" dirty="0"/>
              <a:t>Don’t escalate the emotion</a:t>
            </a:r>
          </a:p>
          <a:p>
            <a:r>
              <a:rPr lang="en-CA" sz="3200" dirty="0"/>
              <a:t>Provide information</a:t>
            </a:r>
          </a:p>
          <a:p>
            <a:r>
              <a:rPr lang="en-CA" sz="3200" dirty="0"/>
              <a:t>Offer solutions</a:t>
            </a:r>
          </a:p>
          <a:p>
            <a:endParaRPr lang="en-CA" sz="3200" dirty="0"/>
          </a:p>
        </p:txBody>
      </p:sp>
      <p:pic>
        <p:nvPicPr>
          <p:cNvPr id="6" name="Picture 5"/>
          <p:cNvPicPr>
            <a:picLocks noChangeAspect="1"/>
          </p:cNvPicPr>
          <p:nvPr/>
        </p:nvPicPr>
        <p:blipFill rotWithShape="1">
          <a:blip r:embed="rId2"/>
          <a:srcRect l="29861" t="15787" r="27362" b="24583"/>
          <a:stretch/>
        </p:blipFill>
        <p:spPr>
          <a:xfrm>
            <a:off x="7565028" y="2149508"/>
            <a:ext cx="4401193" cy="4601247"/>
          </a:xfrm>
          <a:prstGeom prst="rect">
            <a:avLst/>
          </a:prstGeom>
        </p:spPr>
      </p:pic>
    </p:spTree>
    <p:extLst>
      <p:ext uri="{BB962C8B-B14F-4D97-AF65-F5344CB8AC3E}">
        <p14:creationId xmlns:p14="http://schemas.microsoft.com/office/powerpoint/2010/main" val="1923175706"/>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800" dirty="0"/>
              <a:t>What is your pain?</a:t>
            </a:r>
          </a:p>
        </p:txBody>
      </p:sp>
      <p:sp>
        <p:nvSpPr>
          <p:cNvPr id="3" name="Content Placeholder 2"/>
          <p:cNvSpPr>
            <a:spLocks noGrp="1"/>
          </p:cNvSpPr>
          <p:nvPr>
            <p:ph idx="1"/>
          </p:nvPr>
        </p:nvSpPr>
        <p:spPr>
          <a:xfrm>
            <a:off x="466239" y="2078569"/>
            <a:ext cx="10269493" cy="4280901"/>
          </a:xfrm>
        </p:spPr>
        <p:txBody>
          <a:bodyPr>
            <a:noAutofit/>
          </a:bodyPr>
          <a:lstStyle/>
          <a:p>
            <a:pPr>
              <a:buFont typeface="Wingdings" panose="05000000000000000000" pitchFamily="2" charset="2"/>
              <a:buChar char="ü"/>
            </a:pPr>
            <a:r>
              <a:rPr lang="en-CA" sz="2400" dirty="0"/>
              <a:t>Dealing with MEDIA that has made Mold and Asbestos the “Boogie Man”</a:t>
            </a:r>
          </a:p>
          <a:p>
            <a:pPr>
              <a:buFont typeface="Wingdings" panose="05000000000000000000" pitchFamily="2" charset="2"/>
              <a:buChar char="ü"/>
            </a:pPr>
            <a:r>
              <a:rPr lang="en-CA" dirty="0"/>
              <a:t>“Can vermiculite jump through the ceiling?” and other questions</a:t>
            </a:r>
          </a:p>
          <a:p>
            <a:pPr>
              <a:buFont typeface="Wingdings" panose="05000000000000000000" pitchFamily="2" charset="2"/>
              <a:buChar char="ü"/>
            </a:pPr>
            <a:r>
              <a:rPr lang="en-CA" sz="2400" dirty="0"/>
              <a:t>Disclosure Statements – what about asbestos?</a:t>
            </a:r>
          </a:p>
          <a:p>
            <a:pPr>
              <a:buFont typeface="Wingdings" panose="05000000000000000000" pitchFamily="2" charset="2"/>
              <a:buChar char="ü"/>
            </a:pPr>
            <a:r>
              <a:rPr lang="en-CA" dirty="0"/>
              <a:t>What are the implications of not dealing with asbestos?</a:t>
            </a:r>
          </a:p>
          <a:p>
            <a:pPr>
              <a:buFont typeface="Wingdings" panose="05000000000000000000" pitchFamily="2" charset="2"/>
              <a:buChar char="ü"/>
            </a:pPr>
            <a:r>
              <a:rPr lang="en-CA" sz="2400" dirty="0"/>
              <a:t>How to inspect a house without “killing the deal”</a:t>
            </a:r>
          </a:p>
          <a:p>
            <a:pPr>
              <a:buFont typeface="Wingdings" panose="05000000000000000000" pitchFamily="2" charset="2"/>
              <a:buChar char="ü"/>
            </a:pPr>
            <a:r>
              <a:rPr lang="en-CA" dirty="0"/>
              <a:t>Ensuring that your client TRUSTS your information</a:t>
            </a:r>
          </a:p>
          <a:p>
            <a:pPr>
              <a:buFont typeface="Wingdings" panose="05000000000000000000" pitchFamily="2" charset="2"/>
              <a:buChar char="ü"/>
            </a:pPr>
            <a:r>
              <a:rPr lang="en-CA" sz="2400" dirty="0"/>
              <a:t>Where to look for potential mold ( Largest E&amp;O surrounds missed mold)</a:t>
            </a:r>
          </a:p>
          <a:p>
            <a:pPr>
              <a:buFont typeface="Wingdings" panose="05000000000000000000" pitchFamily="2" charset="2"/>
              <a:buChar char="ü"/>
            </a:pPr>
            <a:r>
              <a:rPr lang="en-CA" sz="2400" dirty="0"/>
              <a:t>Addressing the “freak out” factor</a:t>
            </a:r>
          </a:p>
          <a:p>
            <a:pPr>
              <a:buFont typeface="Wingdings" panose="05000000000000000000" pitchFamily="2" charset="2"/>
              <a:buChar char="ü"/>
            </a:pPr>
            <a:r>
              <a:rPr lang="en-CA" sz="2400" dirty="0"/>
              <a:t>Avoiding liability</a:t>
            </a:r>
          </a:p>
        </p:txBody>
      </p:sp>
      <p:pic>
        <p:nvPicPr>
          <p:cNvPr id="5" name="Picture 4"/>
          <p:cNvPicPr>
            <a:picLocks noChangeAspect="1"/>
          </p:cNvPicPr>
          <p:nvPr/>
        </p:nvPicPr>
        <p:blipFill rotWithShape="1">
          <a:blip r:embed="rId2"/>
          <a:srcRect l="2806" t="5716" r="2778" b="30072"/>
          <a:stretch/>
        </p:blipFill>
        <p:spPr>
          <a:xfrm>
            <a:off x="9963150" y="5645150"/>
            <a:ext cx="1733550" cy="679450"/>
          </a:xfrm>
          <a:prstGeom prst="rect">
            <a:avLst/>
          </a:prstGeom>
        </p:spPr>
      </p:pic>
      <p:pic>
        <p:nvPicPr>
          <p:cNvPr id="7" name="Picture 6"/>
          <p:cNvPicPr>
            <a:picLocks noChangeAspect="1"/>
          </p:cNvPicPr>
          <p:nvPr/>
        </p:nvPicPr>
        <p:blipFill>
          <a:blip r:embed="rId3"/>
          <a:stretch>
            <a:fillRect/>
          </a:stretch>
        </p:blipFill>
        <p:spPr>
          <a:xfrm>
            <a:off x="10229365" y="3532937"/>
            <a:ext cx="1201119" cy="1201119"/>
          </a:xfrm>
          <a:prstGeom prst="rect">
            <a:avLst/>
          </a:prstGeom>
        </p:spPr>
      </p:pic>
    </p:spTree>
    <p:extLst>
      <p:ext uri="{BB962C8B-B14F-4D97-AF65-F5344CB8AC3E}">
        <p14:creationId xmlns:p14="http://schemas.microsoft.com/office/powerpoint/2010/main" val="828439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845" y="2647351"/>
            <a:ext cx="8219263" cy="1442609"/>
          </a:xfrm>
        </p:spPr>
        <p:txBody>
          <a:bodyPr/>
          <a:lstStyle/>
          <a:p>
            <a:r>
              <a:rPr lang="en-CA" dirty="0" err="1"/>
              <a:t>NorHaz</a:t>
            </a:r>
            <a:r>
              <a:rPr lang="en-CA" dirty="0"/>
              <a:t> Solutions </a:t>
            </a:r>
            <a:r>
              <a:rPr lang="en-CA" sz="8800" dirty="0">
                <a:solidFill>
                  <a:schemeClr val="accent2">
                    <a:lumMod val="75000"/>
                  </a:schemeClr>
                </a:solidFill>
              </a:rPr>
              <a:t>Q&amp;A</a:t>
            </a:r>
            <a:endParaRPr lang="en-CA" dirty="0">
              <a:solidFill>
                <a:schemeClr val="accent2">
                  <a:lumMod val="75000"/>
                </a:schemeClr>
              </a:solidFill>
            </a:endParaRPr>
          </a:p>
        </p:txBody>
      </p:sp>
      <p:sp>
        <p:nvSpPr>
          <p:cNvPr id="3" name="Subtitle 2"/>
          <p:cNvSpPr>
            <a:spLocks noGrp="1"/>
          </p:cNvSpPr>
          <p:nvPr>
            <p:ph type="subTitle" idx="1"/>
          </p:nvPr>
        </p:nvSpPr>
        <p:spPr/>
        <p:txBody>
          <a:bodyPr>
            <a:normAutofit/>
          </a:bodyPr>
          <a:lstStyle/>
          <a:p>
            <a:r>
              <a:rPr lang="en-CA" sz="2400" dirty="0"/>
              <a:t>Your partner in the safe removal of ASBESTOS, Lead and MOLD</a:t>
            </a:r>
          </a:p>
        </p:txBody>
      </p:sp>
      <p:pic>
        <p:nvPicPr>
          <p:cNvPr id="7" name="Picture 6"/>
          <p:cNvPicPr>
            <a:picLocks noChangeAspect="1"/>
          </p:cNvPicPr>
          <p:nvPr/>
        </p:nvPicPr>
        <p:blipFill rotWithShape="1">
          <a:blip r:embed="rId2"/>
          <a:srcRect l="2806" t="5716" r="2778" b="30072"/>
          <a:stretch/>
        </p:blipFill>
        <p:spPr>
          <a:xfrm>
            <a:off x="9963150" y="5645150"/>
            <a:ext cx="1733550" cy="679450"/>
          </a:xfrm>
          <a:prstGeom prst="rect">
            <a:avLst/>
          </a:prstGeom>
        </p:spPr>
      </p:pic>
      <p:pic>
        <p:nvPicPr>
          <p:cNvPr id="8" name="Picture 7"/>
          <p:cNvPicPr>
            <a:picLocks noChangeAspect="1"/>
          </p:cNvPicPr>
          <p:nvPr/>
        </p:nvPicPr>
        <p:blipFill>
          <a:blip r:embed="rId3"/>
          <a:stretch>
            <a:fillRect/>
          </a:stretch>
        </p:blipFill>
        <p:spPr>
          <a:xfrm>
            <a:off x="1058559" y="5384315"/>
            <a:ext cx="1201119" cy="1201119"/>
          </a:xfrm>
          <a:prstGeom prst="rect">
            <a:avLst/>
          </a:prstGeom>
        </p:spPr>
      </p:pic>
    </p:spTree>
    <p:extLst>
      <p:ext uri="{BB962C8B-B14F-4D97-AF65-F5344CB8AC3E}">
        <p14:creationId xmlns:p14="http://schemas.microsoft.com/office/powerpoint/2010/main" val="3196017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35792748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311" y="2889955"/>
            <a:ext cx="8735611" cy="1104999"/>
          </a:xfrm>
        </p:spPr>
        <p:txBody>
          <a:bodyPr/>
          <a:lstStyle/>
          <a:p>
            <a:r>
              <a:rPr lang="en-CA" dirty="0"/>
              <a:t>“Boogie Man” #1 – Asbestos</a:t>
            </a:r>
            <a:br>
              <a:rPr lang="en-CA" dirty="0"/>
            </a:br>
            <a:r>
              <a:rPr lang="en-CA" sz="4000" dirty="0"/>
              <a:t>Did you know…</a:t>
            </a:r>
            <a:endParaRPr lang="en-CA" sz="3200" dirty="0"/>
          </a:p>
        </p:txBody>
      </p:sp>
      <p:sp>
        <p:nvSpPr>
          <p:cNvPr id="3" name="AutoShape 2" descr="Image result for rona"/>
          <p:cNvSpPr>
            <a:spLocks noChangeAspect="1" noChangeArrowheads="1"/>
          </p:cNvSpPr>
          <p:nvPr/>
        </p:nvSpPr>
        <p:spPr bwMode="auto">
          <a:xfrm>
            <a:off x="1503608" y="5238243"/>
            <a:ext cx="2361382" cy="1002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Picture 8"/>
          <p:cNvPicPr>
            <a:picLocks noChangeAspect="1"/>
          </p:cNvPicPr>
          <p:nvPr/>
        </p:nvPicPr>
        <p:blipFill rotWithShape="1">
          <a:blip r:embed="rId3"/>
          <a:srcRect l="2806" t="5716" r="2778" b="30072"/>
          <a:stretch/>
        </p:blipFill>
        <p:spPr>
          <a:xfrm>
            <a:off x="9963150" y="5774007"/>
            <a:ext cx="1733550" cy="679450"/>
          </a:xfrm>
          <a:prstGeom prst="rect">
            <a:avLst/>
          </a:prstGeom>
        </p:spPr>
      </p:pic>
      <p:pic>
        <p:nvPicPr>
          <p:cNvPr id="10" name="Picture 9"/>
          <p:cNvPicPr>
            <a:picLocks noChangeAspect="1"/>
          </p:cNvPicPr>
          <p:nvPr/>
        </p:nvPicPr>
        <p:blipFill>
          <a:blip r:embed="rId4"/>
          <a:stretch>
            <a:fillRect/>
          </a:stretch>
        </p:blipFill>
        <p:spPr>
          <a:xfrm>
            <a:off x="680322" y="5511726"/>
            <a:ext cx="1201119" cy="1201119"/>
          </a:xfrm>
          <a:prstGeom prst="rect">
            <a:avLst/>
          </a:prstGeom>
        </p:spPr>
      </p:pic>
    </p:spTree>
    <p:extLst>
      <p:ext uri="{BB962C8B-B14F-4D97-AF65-F5344CB8AC3E}">
        <p14:creationId xmlns:p14="http://schemas.microsoft.com/office/powerpoint/2010/main" val="2289261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45" y="333757"/>
            <a:ext cx="8248389" cy="1737360"/>
          </a:xfrm>
        </p:spPr>
        <p:txBody>
          <a:bodyPr>
            <a:normAutofit/>
          </a:bodyPr>
          <a:lstStyle/>
          <a:p>
            <a:r>
              <a:rPr lang="en-CA" dirty="0"/>
              <a:t>When you renovate a home</a:t>
            </a:r>
          </a:p>
        </p:txBody>
      </p:sp>
      <p:pic>
        <p:nvPicPr>
          <p:cNvPr id="9218" name="Picture 2" descr="http://www.kiplinger.com/slideshow/real-estate/T029-S001-5-affordable-bathroom-renovations/images/5-affordable-bathroom-renovations.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805" r="2805"/>
          <a:stretch>
            <a:fillRect/>
          </a:stretch>
        </p:blipFill>
        <p:spPr bwMode="auto">
          <a:xfrm>
            <a:off x="6539088" y="2472341"/>
            <a:ext cx="5425849" cy="3599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376484" y="2071117"/>
            <a:ext cx="4601915" cy="4130826"/>
          </a:xfrm>
        </p:spPr>
        <p:txBody>
          <a:bodyPr>
            <a:noAutofit/>
          </a:bodyPr>
          <a:lstStyle/>
          <a:p>
            <a:pPr marL="342900" indent="-342900">
              <a:buAutoNum type="arabicPeriod"/>
            </a:pPr>
            <a:r>
              <a:rPr lang="en-CA" sz="2800" b="1" dirty="0"/>
              <a:t>Automatic Flag </a:t>
            </a:r>
            <a:r>
              <a:rPr lang="en-CA" sz="2000" dirty="0"/>
              <a:t>– Any building built prior to 1990 must be tested for asbestos if materials are going to be disturbed.</a:t>
            </a:r>
          </a:p>
          <a:p>
            <a:pPr marL="342900" indent="-342900">
              <a:buAutoNum type="arabicPeriod"/>
            </a:pPr>
            <a:r>
              <a:rPr lang="en-CA" sz="2800" b="1" dirty="0"/>
              <a:t>Budget</a:t>
            </a:r>
            <a:r>
              <a:rPr lang="en-CA" sz="2000" dirty="0"/>
              <a:t> – for the possibility of asbestos abatement.</a:t>
            </a:r>
          </a:p>
          <a:p>
            <a:pPr marL="342900" indent="-342900">
              <a:buAutoNum type="arabicPeriod"/>
            </a:pPr>
            <a:r>
              <a:rPr lang="en-CA" sz="2800" b="1" dirty="0"/>
              <a:t>Survey</a:t>
            </a:r>
            <a:r>
              <a:rPr lang="en-CA" sz="2000" dirty="0"/>
              <a:t> - Have the room  surveyed for asbestos.</a:t>
            </a:r>
          </a:p>
          <a:p>
            <a:pPr marL="342900" indent="-342900">
              <a:buAutoNum type="arabicPeriod"/>
            </a:pPr>
            <a:r>
              <a:rPr lang="en-CA" sz="2000" dirty="0"/>
              <a:t>Get a </a:t>
            </a:r>
            <a:r>
              <a:rPr lang="en-CA" sz="2800" b="1" dirty="0"/>
              <a:t>FREE QUOTE </a:t>
            </a:r>
            <a:r>
              <a:rPr lang="en-CA" sz="2000" dirty="0"/>
              <a:t>– if samples come back positive</a:t>
            </a:r>
          </a:p>
        </p:txBody>
      </p:sp>
    </p:spTree>
    <p:extLst>
      <p:ext uri="{BB962C8B-B14F-4D97-AF65-F5344CB8AC3E}">
        <p14:creationId xmlns:p14="http://schemas.microsoft.com/office/powerpoint/2010/main" val="1392181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1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10000" decel="5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0000" decel="5000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08" y="411480"/>
            <a:ext cx="11504732" cy="1737360"/>
          </a:xfrm>
        </p:spPr>
        <p:txBody>
          <a:bodyPr/>
          <a:lstStyle/>
          <a:p>
            <a:r>
              <a:rPr lang="en-CA" dirty="0" err="1"/>
              <a:t>WorksafeBC</a:t>
            </a:r>
            <a:r>
              <a:rPr lang="en-CA" dirty="0"/>
              <a:t> Cracks Down…</a:t>
            </a:r>
          </a:p>
        </p:txBody>
      </p:sp>
      <p:pic>
        <p:nvPicPr>
          <p:cNvPr id="5" name="Picture Placeholder 4"/>
          <p:cNvPicPr>
            <a:picLocks noGrp="1" noChangeAspect="1"/>
          </p:cNvPicPr>
          <p:nvPr>
            <p:ph type="pic" idx="1"/>
          </p:nvPr>
        </p:nvPicPr>
        <p:blipFill rotWithShape="1">
          <a:blip r:embed="rId2"/>
          <a:srcRect l="25111" t="10001" r="27840" b="6127"/>
          <a:stretch/>
        </p:blipFill>
        <p:spPr>
          <a:xfrm>
            <a:off x="245308" y="2015529"/>
            <a:ext cx="4654070" cy="4667185"/>
          </a:xfrm>
          <a:prstGeom prst="rect">
            <a:avLst/>
          </a:prstGeom>
          <a:effectLst>
            <a:outerShdw blurRad="50800" dist="381000" dir="3000000" algn="l" rotWithShape="0">
              <a:prstClr val="black">
                <a:alpha val="40000"/>
              </a:prstClr>
            </a:outerShdw>
          </a:effectLst>
        </p:spPr>
      </p:pic>
      <p:sp>
        <p:nvSpPr>
          <p:cNvPr id="6" name="Text Placeholder 5"/>
          <p:cNvSpPr txBox="1">
            <a:spLocks noGrp="1"/>
          </p:cNvSpPr>
          <p:nvPr>
            <p:ph type="body" sz="half" idx="2"/>
          </p:nvPr>
        </p:nvSpPr>
        <p:spPr>
          <a:xfrm>
            <a:off x="7172396" y="2278195"/>
            <a:ext cx="3200400" cy="3693319"/>
          </a:xfrm>
          <a:prstGeom prst="rect">
            <a:avLst/>
          </a:prstGeom>
          <a:solidFill>
            <a:schemeClr val="bg1"/>
          </a:solidFill>
          <a:effectLst>
            <a:outerShdw blurRad="50800" dist="3810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sz="1800" dirty="0"/>
              <a:t>WorkSafeBC conducted 210 site inspections last year and found </a:t>
            </a:r>
            <a:r>
              <a:rPr lang="en-CA" sz="1800" b="1" u="sng" dirty="0"/>
              <a:t>43 per cent of hazardous material surveys done by contractors were inadequate</a:t>
            </a:r>
            <a:r>
              <a:rPr lang="en-CA" sz="1800" dirty="0"/>
              <a:t>, the agency said Tuesday. WorkSafeBC officers wrote 257 orders for hazardous materials violations and imposed 20 penalties.</a:t>
            </a:r>
          </a:p>
        </p:txBody>
      </p:sp>
    </p:spTree>
    <p:extLst>
      <p:ext uri="{BB962C8B-B14F-4D97-AF65-F5344CB8AC3E}">
        <p14:creationId xmlns:p14="http://schemas.microsoft.com/office/powerpoint/2010/main" val="3465101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22" y="411480"/>
            <a:ext cx="11544018" cy="1737360"/>
          </a:xfrm>
        </p:spPr>
        <p:txBody>
          <a:bodyPr/>
          <a:lstStyle/>
          <a:p>
            <a:r>
              <a:rPr lang="en-CA" dirty="0" err="1"/>
              <a:t>WorksafeBC</a:t>
            </a:r>
            <a:r>
              <a:rPr lang="en-CA" dirty="0"/>
              <a:t> Cracks Down…</a:t>
            </a:r>
          </a:p>
        </p:txBody>
      </p:sp>
      <p:pic>
        <p:nvPicPr>
          <p:cNvPr id="5" name="Picture Placeholder 4"/>
          <p:cNvPicPr>
            <a:picLocks noGrp="1" noChangeAspect="1"/>
          </p:cNvPicPr>
          <p:nvPr>
            <p:ph type="pic" idx="1"/>
          </p:nvPr>
        </p:nvPicPr>
        <p:blipFill rotWithShape="1">
          <a:blip r:embed="rId2"/>
          <a:srcRect l="7595" r="7595"/>
          <a:stretch/>
        </p:blipFill>
        <p:spPr>
          <a:xfrm>
            <a:off x="206022" y="2325585"/>
            <a:ext cx="5425849" cy="3599312"/>
          </a:xfrm>
          <a:prstGeom prst="rect">
            <a:avLst/>
          </a:prstGeom>
          <a:effectLst>
            <a:outerShdw blurRad="50800" dist="381000" dir="3000000" algn="l" rotWithShape="0">
              <a:prstClr val="black">
                <a:alpha val="40000"/>
              </a:prstClr>
            </a:outerShdw>
          </a:effectLst>
        </p:spPr>
      </p:pic>
      <p:sp>
        <p:nvSpPr>
          <p:cNvPr id="6" name="Text Placeholder 5"/>
          <p:cNvSpPr txBox="1">
            <a:spLocks noGrp="1"/>
          </p:cNvSpPr>
          <p:nvPr>
            <p:ph type="body" sz="half" idx="2"/>
          </p:nvPr>
        </p:nvSpPr>
        <p:spPr>
          <a:xfrm>
            <a:off x="6635608" y="1043113"/>
            <a:ext cx="4958080" cy="5470215"/>
          </a:xfrm>
          <a:prstGeom prst="rect">
            <a:avLst/>
          </a:prstGeom>
          <a:solidFill>
            <a:schemeClr val="bg1"/>
          </a:solidFill>
          <a:effectLst>
            <a:outerShdw blurRad="50800" dist="3810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CA" sz="1800" dirty="0"/>
              <a:t>"They are not doing complete surveys. They might identify one wall ... but what about the other walls? What about the floor tile, duct material, taping compounds, installation? </a:t>
            </a:r>
            <a:r>
              <a:rPr lang="en-CA" sz="1800" b="1" u="sng" dirty="0"/>
              <a:t>We need them to do a thorough risk assessment." </a:t>
            </a:r>
          </a:p>
          <a:p>
            <a:pPr marL="285750" indent="-285750">
              <a:buFont typeface="Arial" panose="020B0604020202020204" pitchFamily="34" charset="0"/>
              <a:buChar char="•"/>
            </a:pPr>
            <a:r>
              <a:rPr lang="en-CA" sz="1800" b="1" u="sng" dirty="0"/>
              <a:t>Penalties</a:t>
            </a:r>
            <a:r>
              <a:rPr lang="en-CA" sz="1800" dirty="0"/>
              <a:t> vary depending on payroll, so larger companies pay more for infractions. They can range from $1,000 up to $30,000. </a:t>
            </a:r>
          </a:p>
          <a:p>
            <a:pPr marL="285750" indent="-285750">
              <a:buFont typeface="Arial" panose="020B0604020202020204" pitchFamily="34" charset="0"/>
              <a:buChar char="•"/>
            </a:pPr>
            <a:r>
              <a:rPr lang="en-CA" sz="1800" b="1" u="sng" dirty="0"/>
              <a:t>Johnson said 77 workers died in 2014 from asbestos-related diseases</a:t>
            </a:r>
            <a:r>
              <a:rPr lang="en-CA" sz="1800" dirty="0"/>
              <a:t>. "While asbestos does not pose a health risk when left undisturbed, preventable exposures can cause fatal lung diseases with symptoms developing many years later," he said.</a:t>
            </a: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endParaRPr lang="en-CA" sz="1800" b="1" u="sng" dirty="0"/>
          </a:p>
          <a:p>
            <a:pPr marL="285750" indent="-285750">
              <a:buFont typeface="Arial" panose="020B0604020202020204" pitchFamily="34" charset="0"/>
              <a:buChar char="•"/>
            </a:pPr>
            <a:endParaRPr lang="en-CA" sz="1800" b="1" u="sng" dirty="0"/>
          </a:p>
        </p:txBody>
      </p:sp>
    </p:spTree>
    <p:extLst>
      <p:ext uri="{BB962C8B-B14F-4D97-AF65-F5344CB8AC3E}">
        <p14:creationId xmlns:p14="http://schemas.microsoft.com/office/powerpoint/2010/main" val="2655671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09800" y="484632"/>
            <a:ext cx="7772400" cy="1609344"/>
          </a:xfrm>
        </p:spPr>
        <p:txBody>
          <a:bodyPr>
            <a:normAutofit/>
          </a:bodyPr>
          <a:lstStyle/>
          <a:p>
            <a:pPr>
              <a:defRPr/>
            </a:pPr>
            <a:r>
              <a:rPr lang="en-US" altLang="en-US"/>
              <a:t>What are all the Possible Risks of Hazardous Materials in Homes?</a:t>
            </a:r>
          </a:p>
        </p:txBody>
      </p:sp>
      <p:sp>
        <p:nvSpPr>
          <p:cNvPr id="41987" name="Rectangle 3"/>
          <p:cNvSpPr>
            <a:spLocks noGrp="1" noChangeArrowheads="1"/>
          </p:cNvSpPr>
          <p:nvPr>
            <p:ph idx="1"/>
          </p:nvPr>
        </p:nvSpPr>
        <p:spPr>
          <a:xfrm>
            <a:off x="694267" y="2599268"/>
            <a:ext cx="4094163" cy="3413125"/>
          </a:xfrm>
        </p:spPr>
        <p:txBody>
          <a:bodyPr rtlCol="0">
            <a:normAutofit lnSpcReduction="10000"/>
          </a:bodyPr>
          <a:lstStyle/>
          <a:p>
            <a:pPr marL="609600" indent="-609600">
              <a:buFontTx/>
              <a:buAutoNum type="arabicPeriod"/>
              <a:defRPr/>
            </a:pPr>
            <a:r>
              <a:rPr lang="en-CA" altLang="en-US" b="1" dirty="0"/>
              <a:t>Health impact on workers and occupants</a:t>
            </a:r>
          </a:p>
          <a:p>
            <a:pPr marL="609600" indent="-609600">
              <a:buFontTx/>
              <a:buAutoNum type="arabicPeriod"/>
              <a:defRPr/>
            </a:pPr>
            <a:r>
              <a:rPr lang="en-CA" altLang="en-US" b="1" dirty="0"/>
              <a:t>Significantly increased costs related to assessment and safe handling </a:t>
            </a:r>
          </a:p>
          <a:p>
            <a:pPr marL="609600" indent="-609600">
              <a:buFontTx/>
              <a:buAutoNum type="arabicPeriod"/>
              <a:defRPr/>
            </a:pPr>
            <a:r>
              <a:rPr lang="en-CA" altLang="en-US" b="1" dirty="0"/>
              <a:t>Delays (costs)</a:t>
            </a:r>
          </a:p>
          <a:p>
            <a:pPr marL="609600" indent="-609600">
              <a:buFontTx/>
              <a:buAutoNum type="arabicPeriod"/>
              <a:defRPr/>
            </a:pPr>
            <a:r>
              <a:rPr lang="en-CA" altLang="en-US" b="1" dirty="0"/>
              <a:t>Litigation for improper removal</a:t>
            </a:r>
          </a:p>
        </p:txBody>
      </p:sp>
      <p:pic>
        <p:nvPicPr>
          <p:cNvPr id="41988" name="Picture 5" descr="vs_02020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787" y="2407533"/>
            <a:ext cx="5549723" cy="408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391761"/>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6"/>
          <p:cNvSpPr txBox="1">
            <a:spLocks noChangeArrowheads="1"/>
          </p:cNvSpPr>
          <p:nvPr/>
        </p:nvSpPr>
        <p:spPr bwMode="auto">
          <a:xfrm>
            <a:off x="2595563" y="3357564"/>
            <a:ext cx="6286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a:p>
            <a:pPr eaLnBrk="1" hangingPunct="1"/>
            <a:endParaRPr lang="en-US" altLang="en-US">
              <a:latin typeface="Calibri" panose="020F0502020204030204" pitchFamily="34" charset="0"/>
            </a:endParaRPr>
          </a:p>
          <a:p>
            <a:pPr eaLnBrk="1" hangingPunct="1"/>
            <a:endParaRPr lang="en-US" altLang="en-US">
              <a:latin typeface="Calibri" panose="020F0502020204030204" pitchFamily="34" charset="0"/>
            </a:endParaRPr>
          </a:p>
        </p:txBody>
      </p:sp>
      <p:sp>
        <p:nvSpPr>
          <p:cNvPr id="5" name="Rectangle 4"/>
          <p:cNvSpPr/>
          <p:nvPr/>
        </p:nvSpPr>
        <p:spPr>
          <a:xfrm>
            <a:off x="2095500" y="1214438"/>
            <a:ext cx="6286500" cy="4678190"/>
          </a:xfrm>
          <a:prstGeom prst="rect">
            <a:avLst/>
          </a:prstGeom>
        </p:spPr>
        <p:txBody>
          <a:bodyPr lIns="91427" tIns="45713" rIns="91427" bIns="45713">
            <a:spAutoFit/>
          </a:bodyPr>
          <a:lstStyle/>
          <a:p>
            <a:pPr defTabSz="914269">
              <a:defRPr/>
            </a:pPr>
            <a:r>
              <a:rPr lang="en-US" sz="2800" dirty="0">
                <a:solidFill>
                  <a:srgbClr val="0070C0"/>
                </a:solidFill>
              </a:rPr>
              <a:t>Assessment</a:t>
            </a:r>
          </a:p>
          <a:p>
            <a:pPr defTabSz="914269">
              <a:defRPr/>
            </a:pPr>
            <a:endParaRPr lang="en-US" dirty="0"/>
          </a:p>
          <a:p>
            <a:pPr defTabSz="914269">
              <a:defRPr/>
            </a:pPr>
            <a:r>
              <a:rPr lang="en-US" dirty="0"/>
              <a:t>Should sampling take place, here are examples of three types of sampling processes, but are not limited to. </a:t>
            </a:r>
          </a:p>
          <a:p>
            <a:pPr defTabSz="914269">
              <a:defRPr/>
            </a:pPr>
            <a:endParaRPr lang="en-US" dirty="0"/>
          </a:p>
          <a:p>
            <a:pPr marL="342851" indent="-342851" defTabSz="914269">
              <a:buFont typeface="+mj-lt"/>
              <a:buAutoNum type="arabicPeriod"/>
              <a:defRPr/>
            </a:pPr>
            <a:r>
              <a:rPr lang="en-US" dirty="0"/>
              <a:t> Air sampling – the most common form of sampling to assess the levels of mold present in the air. Sampling of both indoor and outdoor air is conducted and the results to the level of mold spores inside and outside are compared. </a:t>
            </a:r>
          </a:p>
          <a:p>
            <a:pPr marL="342851" indent="-342851" defTabSz="914269">
              <a:buFont typeface="+mj-lt"/>
              <a:buAutoNum type="arabicPeriod"/>
              <a:defRPr/>
            </a:pPr>
            <a:r>
              <a:rPr lang="en-US" dirty="0"/>
              <a:t>Surface sampling – swab, tape and dust samples are taken and tested for the amount of spores deposited on indoor surfaces</a:t>
            </a:r>
          </a:p>
          <a:p>
            <a:pPr marL="342851" indent="-342851" defTabSz="914269">
              <a:buFont typeface="+mj-lt"/>
              <a:buAutoNum type="arabicPeriod"/>
              <a:defRPr/>
            </a:pPr>
            <a:r>
              <a:rPr lang="en-US" dirty="0"/>
              <a:t>Bulk samples – the removal of materials from the contaminated area to identify and determine the concentration of mold in the sample.</a:t>
            </a:r>
          </a:p>
        </p:txBody>
      </p:sp>
    </p:spTree>
    <p:extLst>
      <p:ext uri="{BB962C8B-B14F-4D97-AF65-F5344CB8AC3E}">
        <p14:creationId xmlns:p14="http://schemas.microsoft.com/office/powerpoint/2010/main" val="71513972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Prior to 1990, over 3000 building products contained ASBESTOS</a:t>
            </a:r>
            <a:br>
              <a:rPr lang="en-CA" sz="8800" dirty="0"/>
            </a:br>
            <a:endParaRPr lang="en-CA" dirty="0"/>
          </a:p>
        </p:txBody>
      </p:sp>
      <p:pic>
        <p:nvPicPr>
          <p:cNvPr id="8" name="Picture 7"/>
          <p:cNvPicPr>
            <a:picLocks noChangeAspect="1"/>
          </p:cNvPicPr>
          <p:nvPr/>
        </p:nvPicPr>
        <p:blipFill>
          <a:blip r:embed="rId2"/>
          <a:stretch>
            <a:fillRect/>
          </a:stretch>
        </p:blipFill>
        <p:spPr>
          <a:xfrm>
            <a:off x="648594" y="5419413"/>
            <a:ext cx="1201119" cy="1201119"/>
          </a:xfrm>
          <a:prstGeom prst="rect">
            <a:avLst/>
          </a:prstGeom>
        </p:spPr>
      </p:pic>
      <p:pic>
        <p:nvPicPr>
          <p:cNvPr id="9" name="Picture 8"/>
          <p:cNvPicPr>
            <a:picLocks noChangeAspect="1"/>
          </p:cNvPicPr>
          <p:nvPr/>
        </p:nvPicPr>
        <p:blipFill rotWithShape="1">
          <a:blip r:embed="rId3"/>
          <a:srcRect l="2806" t="5716" r="2778" b="30072"/>
          <a:stretch/>
        </p:blipFill>
        <p:spPr>
          <a:xfrm>
            <a:off x="9963150" y="5645150"/>
            <a:ext cx="1733550" cy="679450"/>
          </a:xfrm>
          <a:prstGeom prst="rect">
            <a:avLst/>
          </a:prstGeom>
        </p:spPr>
      </p:pic>
      <p:pic>
        <p:nvPicPr>
          <p:cNvPr id="11" name="Picture 23" descr="HouseBC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93" y="154368"/>
            <a:ext cx="2955430" cy="228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ttps://encrypted-tbn1.gstatic.com/images?q=tbn:ANd9GcTJk_RwxrdwqxRp_g9kRfkYEbxVy9hFkQGCxMRa_kxdxcunoQoc"/>
          <p:cNvPicPr>
            <a:picLocks noChangeAspect="1" noChangeArrowheads="1"/>
          </p:cNvPicPr>
          <p:nvPr/>
        </p:nvPicPr>
        <p:blipFill>
          <a:blip r:embed="rId5">
            <a:extLst>
              <a:ext uri="{28A0092B-C50C-407E-A947-70E740481C1C}">
                <a14:useLocalDpi xmlns:a14="http://schemas.microsoft.com/office/drawing/2010/main" val="0"/>
              </a:ext>
            </a:extLst>
          </a:blip>
          <a:srcRect t="3838" b="3838"/>
          <a:stretch>
            <a:fillRect/>
          </a:stretch>
        </p:blipFill>
        <p:spPr bwMode="auto">
          <a:xfrm>
            <a:off x="3955121" y="160055"/>
            <a:ext cx="2765695" cy="22841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sbestos Fib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7033" y="213445"/>
            <a:ext cx="3031445" cy="22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3040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is asbestos?</a:t>
            </a:r>
          </a:p>
        </p:txBody>
      </p:sp>
      <p:pic>
        <p:nvPicPr>
          <p:cNvPr id="5" name="Picture 4" descr="https://encrypted-tbn1.gstatic.com/images?q=tbn:ANd9GcTJk_RwxrdwqxRp_g9kRfkYEbxVy9hFkQGCxMRa_kxdxcunoQoc"/>
          <p:cNvPicPr>
            <a:picLocks noChangeAspect="1" noChangeArrowheads="1"/>
          </p:cNvPicPr>
          <p:nvPr/>
        </p:nvPicPr>
        <p:blipFill>
          <a:blip r:embed="rId2">
            <a:extLst>
              <a:ext uri="{28A0092B-C50C-407E-A947-70E740481C1C}">
                <a14:useLocalDpi xmlns:a14="http://schemas.microsoft.com/office/drawing/2010/main" val="0"/>
              </a:ext>
            </a:extLst>
          </a:blip>
          <a:srcRect t="3838" b="3838"/>
          <a:stretch>
            <a:fillRect/>
          </a:stretch>
        </p:blipFill>
        <p:spPr bwMode="auto">
          <a:xfrm>
            <a:off x="6733858" y="2311724"/>
            <a:ext cx="3666237" cy="30279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sbestos Fib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707" y="4534949"/>
            <a:ext cx="295116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466239" y="2078570"/>
            <a:ext cx="6160339" cy="4141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CA" dirty="0"/>
              <a:t>A NATURALLY OCCURING silica mineral</a:t>
            </a:r>
          </a:p>
          <a:p>
            <a:r>
              <a:rPr lang="en-CA" dirty="0"/>
              <a:t>Used because of it’s ABILITY to bond, resist heat, insulation value and low cost</a:t>
            </a:r>
          </a:p>
          <a:p>
            <a:r>
              <a:rPr lang="en-CA" dirty="0"/>
              <a:t>FRIABLE – refers to the ease with which it releases fibers</a:t>
            </a:r>
          </a:p>
          <a:p>
            <a:r>
              <a:rPr lang="en-CA" dirty="0"/>
              <a:t>Fibers are extremely fine and can stay AIRBORNE for hours</a:t>
            </a:r>
          </a:p>
          <a:p>
            <a:r>
              <a:rPr lang="en-CA" dirty="0"/>
              <a:t>May cause SERIOUS HEALTH PROBLEMS such as chronic lung disease (asbestosis) and lung cancer (mesothelioma)</a:t>
            </a:r>
          </a:p>
        </p:txBody>
      </p:sp>
    </p:spTree>
    <p:extLst>
      <p:ext uri="{BB962C8B-B14F-4D97-AF65-F5344CB8AC3E}">
        <p14:creationId xmlns:p14="http://schemas.microsoft.com/office/powerpoint/2010/main" val="3441888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Where might I find asbestos in a house?</a:t>
            </a:r>
          </a:p>
        </p:txBody>
      </p:sp>
      <p:pic>
        <p:nvPicPr>
          <p:cNvPr id="5" name="Picture 4"/>
          <p:cNvPicPr>
            <a:picLocks noChangeAspect="1"/>
          </p:cNvPicPr>
          <p:nvPr/>
        </p:nvPicPr>
        <p:blipFill>
          <a:blip r:embed="rId2"/>
          <a:stretch>
            <a:fillRect/>
          </a:stretch>
        </p:blipFill>
        <p:spPr>
          <a:xfrm>
            <a:off x="648594" y="5419413"/>
            <a:ext cx="1201119" cy="1201119"/>
          </a:xfrm>
          <a:prstGeom prst="rect">
            <a:avLst/>
          </a:prstGeom>
        </p:spPr>
      </p:pic>
      <p:pic>
        <p:nvPicPr>
          <p:cNvPr id="6" name="Picture 5"/>
          <p:cNvPicPr>
            <a:picLocks noChangeAspect="1"/>
          </p:cNvPicPr>
          <p:nvPr/>
        </p:nvPicPr>
        <p:blipFill rotWithShape="1">
          <a:blip r:embed="rId3"/>
          <a:srcRect l="2806" t="5716" r="2778" b="30072"/>
          <a:stretch/>
        </p:blipFill>
        <p:spPr>
          <a:xfrm>
            <a:off x="9963150" y="5645150"/>
            <a:ext cx="1733550" cy="679450"/>
          </a:xfrm>
          <a:prstGeom prst="rect">
            <a:avLst/>
          </a:prstGeom>
        </p:spPr>
      </p:pic>
      <p:pic>
        <p:nvPicPr>
          <p:cNvPr id="10" name="Picture 9"/>
          <p:cNvPicPr>
            <a:picLocks noChangeAspect="1"/>
          </p:cNvPicPr>
          <p:nvPr/>
        </p:nvPicPr>
        <p:blipFill rotWithShape="1">
          <a:blip r:embed="rId4"/>
          <a:srcRect t="18123" b="29828"/>
          <a:stretch/>
        </p:blipFill>
        <p:spPr>
          <a:xfrm>
            <a:off x="2619022" y="4301067"/>
            <a:ext cx="6333067" cy="2472266"/>
          </a:xfrm>
          <a:prstGeom prst="rect">
            <a:avLst/>
          </a:prstGeom>
        </p:spPr>
      </p:pic>
    </p:spTree>
    <p:extLst>
      <p:ext uri="{BB962C8B-B14F-4D97-AF65-F5344CB8AC3E}">
        <p14:creationId xmlns:p14="http://schemas.microsoft.com/office/powerpoint/2010/main" val="205287883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HouseBC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92" y="237857"/>
            <a:ext cx="8238630" cy="63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0229365" y="4109902"/>
            <a:ext cx="1201119" cy="1201119"/>
          </a:xfrm>
          <a:prstGeom prst="rect">
            <a:avLst/>
          </a:prstGeom>
        </p:spPr>
      </p:pic>
      <p:pic>
        <p:nvPicPr>
          <p:cNvPr id="4" name="Picture 3"/>
          <p:cNvPicPr>
            <a:picLocks noChangeAspect="1"/>
          </p:cNvPicPr>
          <p:nvPr/>
        </p:nvPicPr>
        <p:blipFill rotWithShape="1">
          <a:blip r:embed="rId4"/>
          <a:srcRect l="2806" t="5716" r="2778" b="30072"/>
          <a:stretch/>
        </p:blipFill>
        <p:spPr>
          <a:xfrm>
            <a:off x="9963150" y="5645150"/>
            <a:ext cx="1733550" cy="679450"/>
          </a:xfrm>
          <a:prstGeom prst="rect">
            <a:avLst/>
          </a:prstGeom>
        </p:spPr>
      </p:pic>
    </p:spTree>
    <p:extLst>
      <p:ext uri="{BB962C8B-B14F-4D97-AF65-F5344CB8AC3E}">
        <p14:creationId xmlns:p14="http://schemas.microsoft.com/office/powerpoint/2010/main" val="1546044721"/>
      </p:ext>
    </p:extLst>
  </p:cSld>
  <p:clrMapOvr>
    <a:masterClrMapping/>
  </p:clrMapOvr>
  <p:transition spd="slow">
    <p:fade/>
  </p:transition>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40557</TotalTime>
  <Words>1849</Words>
  <Application>Microsoft Office PowerPoint</Application>
  <PresentationFormat>Widescreen</PresentationFormat>
  <Paragraphs>212</Paragraphs>
  <Slides>54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French Script MT</vt:lpstr>
      <vt:lpstr>Trebuchet MS</vt:lpstr>
      <vt:lpstr>Wingdings</vt:lpstr>
      <vt:lpstr>Berlin</vt:lpstr>
      <vt:lpstr>Confronting the “Boogie Man” …The “Need to Knows” of Mold and Asbestos</vt:lpstr>
      <vt:lpstr>Confronting the “Boogie Man” …The “Need to Knows” of Mold and Asbestos</vt:lpstr>
      <vt:lpstr>What is your pain?</vt:lpstr>
      <vt:lpstr>Desired Outcomes…</vt:lpstr>
      <vt:lpstr>“Boogie Man” #1 – Asbestos Did you know…</vt:lpstr>
      <vt:lpstr>Prior to 1990, over 3000 building products contained ASBESTOS </vt:lpstr>
      <vt:lpstr>What is asbestos?</vt:lpstr>
      <vt:lpstr>Where might I find asbestos in a house?</vt:lpstr>
      <vt:lpstr>PowerPoint Presentation</vt:lpstr>
      <vt:lpstr>Vermiculite in attic</vt:lpstr>
      <vt:lpstr>Vermiculite in floors</vt:lpstr>
      <vt:lpstr>Vinyl Sheet Flooring</vt:lpstr>
      <vt:lpstr>Stucco</vt:lpstr>
      <vt:lpstr>Tape Joint Compound</vt:lpstr>
      <vt:lpstr>Vinyl Floor Tile, Mastic &amp; Leveling Compound</vt:lpstr>
      <vt:lpstr>Stipple Texture Ceiling</vt:lpstr>
      <vt:lpstr>Duct Wrap</vt:lpstr>
      <vt:lpstr>WorkSafe BC Regulations Section 20.112</vt:lpstr>
      <vt:lpstr>What does WorkSafe BC Regulations Section 20.112 say?</vt:lpstr>
      <vt:lpstr>The Five Steps In Asbestos Abatement</vt:lpstr>
      <vt:lpstr>What is your pain?</vt:lpstr>
      <vt:lpstr>The “Boogie Man”</vt:lpstr>
      <vt:lpstr>Can vermiculite jump through the ceiling?</vt:lpstr>
      <vt:lpstr>Disclosure Statements… a double edged sword</vt:lpstr>
      <vt:lpstr>Implications of NOT dealing with Asbestos</vt:lpstr>
      <vt:lpstr>Possible Disclaimer Statement</vt:lpstr>
      <vt:lpstr>What is your pain?</vt:lpstr>
      <vt:lpstr>NorHaz Solutions Q&amp;A</vt:lpstr>
      <vt:lpstr>“Boogie Man” #2 – Mold </vt:lpstr>
      <vt:lpstr>What about MOLD?</vt:lpstr>
      <vt:lpstr>PowerPoint Presentation</vt:lpstr>
      <vt:lpstr>PowerPoint Presentation</vt:lpstr>
      <vt:lpstr>PowerPoint Presentation</vt:lpstr>
      <vt:lpstr>Mold Facts</vt:lpstr>
      <vt:lpstr>Mold Facts</vt:lpstr>
      <vt:lpstr>Mold Regulations</vt:lpstr>
      <vt:lpstr>Mold Regulations</vt:lpstr>
      <vt:lpstr>Mold Regulations</vt:lpstr>
      <vt:lpstr>Mold – Level 1</vt:lpstr>
      <vt:lpstr>Mold – Level 2</vt:lpstr>
      <vt:lpstr>Mold – Level 3</vt:lpstr>
      <vt:lpstr>Dealing With MOLD</vt:lpstr>
      <vt:lpstr>Dealing With MOLD</vt:lpstr>
      <vt:lpstr>Dealing With MOLD</vt:lpstr>
      <vt:lpstr>Dealing With MOLD</vt:lpstr>
      <vt:lpstr>Inspecting a house… without killing the deal</vt:lpstr>
      <vt:lpstr>What is your pain?</vt:lpstr>
      <vt:lpstr>NorHaz Solutions Q&amp;A</vt:lpstr>
      <vt:lpstr>PowerPoint Presentation</vt:lpstr>
      <vt:lpstr>When you renovate a home</vt:lpstr>
      <vt:lpstr>WorksafeBC Cracks Down…</vt:lpstr>
      <vt:lpstr>WorksafeBC Cracks Down…</vt:lpstr>
      <vt:lpstr>What are all the Possible Risks of Hazardous Materials in Homes?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NorHaz Solutions</dc:title>
  <dc:creator>doug.braun</dc:creator>
  <cp:lastModifiedBy>doug.braun</cp:lastModifiedBy>
  <cp:revision>152</cp:revision>
  <dcterms:created xsi:type="dcterms:W3CDTF">2016-02-26T20:29:24Z</dcterms:created>
  <dcterms:modified xsi:type="dcterms:W3CDTF">2017-05-06T14:18:07Z</dcterms:modified>
</cp:coreProperties>
</file>